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444" r:id="rId2"/>
    <p:sldId id="3960" r:id="rId3"/>
    <p:sldId id="3989" r:id="rId4"/>
    <p:sldId id="3990" r:id="rId5"/>
    <p:sldId id="3983" r:id="rId6"/>
    <p:sldId id="3965" r:id="rId7"/>
    <p:sldId id="3984" r:id="rId8"/>
    <p:sldId id="3970" r:id="rId9"/>
    <p:sldId id="3992" r:id="rId10"/>
    <p:sldId id="3997" r:id="rId11"/>
    <p:sldId id="3994" r:id="rId12"/>
    <p:sldId id="3998" r:id="rId13"/>
    <p:sldId id="3999" r:id="rId14"/>
    <p:sldId id="3967" r:id="rId15"/>
    <p:sldId id="3977" r:id="rId16"/>
    <p:sldId id="43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CFEC02-793F-430E-B2C6-EB601541F3A9}">
          <p14:sldIdLst>
            <p14:sldId id="444"/>
            <p14:sldId id="3960"/>
          </p14:sldIdLst>
        </p14:section>
        <p14:section name="麦克风" id="{0896878B-7963-4000-95E1-47812DDAA034}">
          <p14:sldIdLst>
            <p14:sldId id="3989"/>
            <p14:sldId id="3990"/>
            <p14:sldId id="3983"/>
          </p14:sldIdLst>
        </p14:section>
        <p14:section name="麦克风阵列" id="{A236EA26-C922-43FB-B023-1DE9AB1F4B88}">
          <p14:sldIdLst>
            <p14:sldId id="3965"/>
            <p14:sldId id="3984"/>
          </p14:sldIdLst>
        </p14:section>
        <p14:section name="ENC降噪耳机" id="{167F3EA9-705A-4263-B2F3-46FF26791914}">
          <p14:sldIdLst>
            <p14:sldId id="3970"/>
            <p14:sldId id="3992"/>
          </p14:sldIdLst>
        </p14:section>
        <p14:section name="DSP音箱" id="{FD53A9D7-51C5-475B-9ACD-A4B00FF66E4B}">
          <p14:sldIdLst>
            <p14:sldId id="3997"/>
            <p14:sldId id="3994"/>
          </p14:sldIdLst>
        </p14:section>
        <p14:section name="AIoT" id="{1DFF49CB-0F58-4AEA-9C46-A957CE723160}">
          <p14:sldIdLst>
            <p14:sldId id="3998"/>
            <p14:sldId id="3999"/>
          </p14:sldIdLst>
        </p14:section>
        <p14:section name="SDK" id="{B8065A29-3A90-4A67-948F-63180E28C1D6}">
          <p14:sldIdLst>
            <p14:sldId id="3967"/>
            <p14:sldId id="3977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68D6-DE28-4B2D-99C1-F868EEDE02F4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E775A-8BAF-4B13-AF72-F4CDC79B94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1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5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1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422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F44B339A-EE12-AD3E-D684-93A3C0D316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1F0150F7-8FA7-D937-9DCF-A27C51AF36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7DD6CCF2-6A50-3AFF-6E8A-AD7C8F8D5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89AE9E20-69A5-4E55-9B12-1E3A2808548F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97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3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D3934-B026-E998-6B5F-9FC674ED1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073BAA-184B-E7CE-E3C6-681064C2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766FE-FDF9-2D20-B7DA-2F03A097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663EF-1C4B-8D7E-1E56-BADB9A38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91962-4BE4-AECF-4B16-CF5FC8E5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30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0CF4F-F71A-DEAB-7A6F-FF15E6D6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D71A92-F956-14A8-EEDA-B42BC8991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A63EED-D707-9569-954E-0E095C86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38812-52E0-78E2-D468-D6A8A4EE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32969-9627-BE0C-324B-59CE1B3A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34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B1BE68-8016-C343-14B3-1BD3319B7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30AD5E-C71F-9D22-9BEE-A6CCAD6E9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E8684-D80F-7D7B-1988-A5F5BABA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87090-08A1-9A69-C53F-9417A66A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596014-3C99-F675-9E33-5EAE8DB4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8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92EF34-8312-4208-F672-9179A10C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1B6DE-A5A1-01EC-6C52-A08C6F5E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55F5E8-08A5-C81F-960E-1F7C4A8B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96822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9074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03CC4-9E67-DF9E-C590-A8CDC788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6B999-6183-C0EE-7CC2-C6236B4E0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C43139-3BFA-461D-9C13-49FB2CA7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9DDF5-61A2-DCC8-FBD5-6DDB353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BE513D-3275-B23D-1275-9DE917E3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9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77A09-0DB8-03EF-E52A-5DC99B0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309AC6-D3CD-789A-FA26-512340E85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2DA2F-B681-5893-DF9D-EA8AAC37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4ED52-90BA-3786-6DBC-51E86310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AA821-6D7E-4F3E-A184-DDB4EA0A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32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56483-B318-17AC-AB56-C1FECBC5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0A06D-FE47-147F-FBC4-A9FF33137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369CF-14E9-27B1-9FE5-82066EF26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BCD6B-7678-10CC-480E-29FDC509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940D1-9FF1-664F-AFEA-8031A2A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042C07-984D-9119-BD28-D01B447A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17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BF6A4-F1B5-7B14-77B3-9A8670A0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FCE772-A6A7-2F9D-B0C1-D1CFE67E5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CAFFA6-4FE2-68A9-0A34-8903D13CD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C5869-D59D-7F84-F98B-2FCA14BBC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D95381-D3B8-8AB6-F18C-16238F641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B3F47B-696D-BA25-C2EF-5EA5EF54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E0A26B-52C3-7955-B63D-2123A33E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0DDB2B-8C8B-F300-E715-277BD557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CA420-07FD-996B-8724-6540B95B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CFF752-2470-63CC-A449-BF77B830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7FE32B-524B-DA45-0E28-629719F3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623E71-E4E5-D24D-95B1-6D4C04AC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61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DF1140-4424-65EF-2D5C-EA907C3A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D830F-3A0F-299C-62AC-7A686250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11DA9C-7391-5C73-CA9D-260B9C6B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7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84634-C100-3DCC-770C-96FDB832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59490-E651-E0E2-BD03-17E44B4E7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F5C6F6-8C2A-9B8F-40DC-CD0B6B748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1C994C-AA04-5C2D-8005-4959A15C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4E589A-FC53-C2DF-A666-08ADBC49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D29232-0AEC-4248-165B-0EEF6910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3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3F41C-1A89-1B1A-81CF-4D4F117C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A47F03-0E64-091E-2532-15F00814D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47C1C0-EED3-1DD0-41C9-30F8A026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EC1289-A22D-6719-4DFD-2DD94931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5BF66-EB72-B034-2069-269B8F6C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9A2FC0-11AF-14EE-9121-569FD83B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8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A40585-A4A1-0A09-28D2-21992553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7CD96-5CCC-E035-B00F-273F26A7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3E6D21-F3F1-E244-3B99-66D778B8E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ECAEB-AB3B-4EE5-AF7F-E918530D9417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AE676-C02A-26C8-B251-EC8068B01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729138-625A-C173-2D01-289DB7430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26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47.png"/><Relationship Id="rId4" Type="http://schemas.openxmlformats.org/officeDocument/2006/relationships/image" Target="../media/image6.png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emf"/><Relationship Id="rId11" Type="http://schemas.openxmlformats.org/officeDocument/2006/relationships/image" Target="../media/image49.png"/><Relationship Id="rId5" Type="http://schemas.openxmlformats.org/officeDocument/2006/relationships/image" Target="../media/image10.emf"/><Relationship Id="rId10" Type="http://schemas.openxmlformats.org/officeDocument/2006/relationships/image" Target="../media/image5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microsoft.com/office/2007/relationships/media" Target="../media/media2.wav"/><Relationship Id="rId7" Type="http://schemas.openxmlformats.org/officeDocument/2006/relationships/image" Target="../media/image26.png"/><Relationship Id="rId12" Type="http://schemas.microsoft.com/office/2007/relationships/hdphoto" Target="../media/hdphoto1.wdp"/><Relationship Id="rId2" Type="http://schemas.openxmlformats.org/officeDocument/2006/relationships/audio" Target="../media/media1.wav"/><Relationship Id="rId16" Type="http://schemas.openxmlformats.org/officeDocument/2006/relationships/image" Target="../media/image33.svg"/><Relationship Id="rId1" Type="http://schemas.microsoft.com/office/2007/relationships/media" Target="../media/media1.wav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32.png"/><Relationship Id="rId10" Type="http://schemas.openxmlformats.org/officeDocument/2006/relationships/image" Target="../media/image28.jpeg"/><Relationship Id="rId4" Type="http://schemas.openxmlformats.org/officeDocument/2006/relationships/audio" Target="../media/media2.wav"/><Relationship Id="rId9" Type="http://schemas.openxmlformats.org/officeDocument/2006/relationships/image" Target="../media/image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10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105" y="4221568"/>
            <a:ext cx="522027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SNC8x </a:t>
            </a:r>
            <a:r>
              <a:rPr lang="en-US" altLang="zh-CN" sz="4000" i="1" dirty="0">
                <a:solidFill>
                  <a:srgbClr val="C00000"/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DSP</a:t>
            </a:r>
            <a:r>
              <a:rPr lang="en-US" altLang="zh-CN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 Audio Solution </a:t>
            </a:r>
          </a:p>
        </p:txBody>
      </p:sp>
      <p:sp>
        <p:nvSpPr>
          <p:cNvPr id="60" name="原创设计师QQ598969553      _7">
            <a:extLst>
              <a:ext uri="{FF2B5EF4-FFF2-40B4-BE49-F238E27FC236}">
                <a16:creationId xmlns:a16="http://schemas.microsoft.com/office/drawing/2014/main" id="{83E576AF-A454-BC6A-1BD8-09DB04B38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6105" y="4852834"/>
            <a:ext cx="3937000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原创设计师QQ598969553      _8">
            <a:extLst>
              <a:ext uri="{FF2B5EF4-FFF2-40B4-BE49-F238E27FC236}">
                <a16:creationId xmlns:a16="http://schemas.microsoft.com/office/drawing/2014/main" id="{95C4A7D1-C573-9EAC-5D89-E0E0EEF32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6319" y="5636685"/>
            <a:ext cx="10803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2023-Q2</a:t>
            </a:r>
            <a:endParaRPr lang="zh-CN" altLang="en-US" sz="16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0" y="3215214"/>
            <a:ext cx="47881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4800" dirty="0" err="1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Soundec</a:t>
            </a:r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九音科技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9" name="原创设计师QQ598969553      _5">
            <a:extLst>
              <a:ext uri="{FF2B5EF4-FFF2-40B4-BE49-F238E27FC236}">
                <a16:creationId xmlns:a16="http://schemas.microsoft.com/office/drawing/2014/main" id="{764D2D6A-A061-39B1-C587-5E583F4B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105" y="4926901"/>
            <a:ext cx="3263714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kumimoji="1"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音频解决方案</a:t>
            </a:r>
            <a:endParaRPr lang="en-US" altLang="zh-CN" sz="32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393941" y="3569045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桌面音箱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项目导入中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072" t="3475"/>
          <a:stretch/>
        </p:blipFill>
        <p:spPr>
          <a:xfrm>
            <a:off x="2758027" y="3505846"/>
            <a:ext cx="1264249" cy="126424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79" y="3505846"/>
            <a:ext cx="1264249" cy="126424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9968" y="3505845"/>
            <a:ext cx="1264249" cy="126424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4042" r="3546"/>
          <a:stretch/>
        </p:blipFill>
        <p:spPr>
          <a:xfrm>
            <a:off x="6442910" y="3505846"/>
            <a:ext cx="1264249" cy="126424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838471" y="4798468"/>
            <a:ext cx="1264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39" y="5106130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825635" y="4798468"/>
            <a:ext cx="1108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941" y="5106131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516193" y="4798468"/>
            <a:ext cx="136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356" y="5106131"/>
            <a:ext cx="187412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6306470" y="4798468"/>
            <a:ext cx="1658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多段动态范围调整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163" y="5106131"/>
            <a:ext cx="187201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390509" y="4798468"/>
            <a:ext cx="1081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6278" y="5106131"/>
            <a:ext cx="187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10114340" y="4798467"/>
            <a:ext cx="124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278" y="5106130"/>
            <a:ext cx="1872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342" y="3519029"/>
            <a:ext cx="1264100" cy="1251066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5025" y="3519028"/>
            <a:ext cx="1249232" cy="1251066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C050E-89FE-4EA0-3FF5-63D40B31A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5" name="ïṣlidè">
            <a:extLst>
              <a:ext uri="{FF2B5EF4-FFF2-40B4-BE49-F238E27FC236}">
                <a16:creationId xmlns:a16="http://schemas.microsoft.com/office/drawing/2014/main" id="{38430D15-055E-7E04-7474-512ABAEECB38}"/>
              </a:ext>
            </a:extLst>
          </p:cNvPr>
          <p:cNvSpPr/>
          <p:nvPr/>
        </p:nvSpPr>
        <p:spPr bwMode="auto">
          <a:xfrm>
            <a:off x="809716" y="1735127"/>
            <a:ext cx="5493360" cy="164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SNC8xDSP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音效处理器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而设计的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专业音频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 Bar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原创设计师QQ598969553      _4">
            <a:extLst>
              <a:ext uri="{FF2B5EF4-FFF2-40B4-BE49-F238E27FC236}">
                <a16:creationId xmlns:a16="http://schemas.microsoft.com/office/drawing/2014/main" id="{349EF6D0-0678-A571-B9B2-5A13E96C1B6E}"/>
              </a:ext>
            </a:extLst>
          </p:cNvPr>
          <p:cNvCxnSpPr>
            <a:cxnSpLocks/>
          </p:cNvCxnSpPr>
          <p:nvPr/>
        </p:nvCxnSpPr>
        <p:spPr>
          <a:xfrm flipV="1">
            <a:off x="4270650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QQ598969553      _4">
            <a:extLst>
              <a:ext uri="{FF2B5EF4-FFF2-40B4-BE49-F238E27FC236}">
                <a16:creationId xmlns:a16="http://schemas.microsoft.com/office/drawing/2014/main" id="{566BCDF0-AA85-CDBA-423C-1CCC114C480D}"/>
              </a:ext>
            </a:extLst>
          </p:cNvPr>
          <p:cNvCxnSpPr>
            <a:cxnSpLocks/>
          </p:cNvCxnSpPr>
          <p:nvPr/>
        </p:nvCxnSpPr>
        <p:spPr>
          <a:xfrm flipV="1">
            <a:off x="6134349" y="3569045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原创设计师QQ598969553      _4">
            <a:extLst>
              <a:ext uri="{FF2B5EF4-FFF2-40B4-BE49-F238E27FC236}">
                <a16:creationId xmlns:a16="http://schemas.microsoft.com/office/drawing/2014/main" id="{F1F25CD5-C0BA-615F-36F1-C3A77C4F2AB1}"/>
              </a:ext>
            </a:extLst>
          </p:cNvPr>
          <p:cNvCxnSpPr>
            <a:cxnSpLocks/>
          </p:cNvCxnSpPr>
          <p:nvPr/>
        </p:nvCxnSpPr>
        <p:spPr>
          <a:xfrm flipV="1">
            <a:off x="8007180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原创设计师QQ598969553      _4">
            <a:extLst>
              <a:ext uri="{FF2B5EF4-FFF2-40B4-BE49-F238E27FC236}">
                <a16:creationId xmlns:a16="http://schemas.microsoft.com/office/drawing/2014/main" id="{7DABB85A-EED2-8388-489B-C0AE03D62CD1}"/>
              </a:ext>
            </a:extLst>
          </p:cNvPr>
          <p:cNvCxnSpPr>
            <a:cxnSpLocks/>
          </p:cNvCxnSpPr>
          <p:nvPr/>
        </p:nvCxnSpPr>
        <p:spPr>
          <a:xfrm flipV="1">
            <a:off x="9898278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C44E77C-F0E4-1F75-F736-39502422D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5409" y="1504148"/>
            <a:ext cx="4268291" cy="1898473"/>
          </a:xfrm>
          <a:prstGeom prst="rect">
            <a:avLst/>
          </a:prstGeom>
        </p:spPr>
      </p:pic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A71FBE6B-D2AC-8FDA-03BA-D437AACA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AB864DB3-FF87-A862-B826-6A8427FA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ABC66272-AFA6-A7AA-908A-E85CD82C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3747125" y="1498902"/>
            <a:ext cx="3065263" cy="379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模组推荐：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BMT03-26x21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>
            <a:cxnSpLocks/>
          </p:cNvCxnSpPr>
          <p:nvPr/>
        </p:nvCxnSpPr>
        <p:spPr>
          <a:xfrm>
            <a:off x="3640690" y="1956174"/>
            <a:ext cx="331648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2769599" y="2032607"/>
            <a:ext cx="449199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路音频输入和</a:t>
            </a:r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路音频输出的后端音效处理模组。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模组资源简介：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路立体声模拟差分输入、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路立体声模拟差分输出、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26x21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 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2126907-67FA-EA7C-20CC-32367C4A7539}"/>
              </a:ext>
            </a:extLst>
          </p:cNvPr>
          <p:cNvGrpSpPr/>
          <p:nvPr/>
        </p:nvGrpSpPr>
        <p:grpSpPr>
          <a:xfrm>
            <a:off x="2992245" y="4451728"/>
            <a:ext cx="3815032" cy="1866518"/>
            <a:chOff x="3041188" y="4843466"/>
            <a:chExt cx="3838517" cy="187800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3423AB4-3175-57F2-0749-F8E6D2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3016" y="4865853"/>
              <a:ext cx="1936689" cy="182163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B4375E0-FCC2-DE82-1D55-326FB6B5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1188" y="4843466"/>
              <a:ext cx="1919206" cy="1878009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7773463" y="2192520"/>
            <a:ext cx="39182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音效处理器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声道桌面音箱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游戏虚拟多声道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高保真音乐耳机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便携式音箱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SoundBar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7619615" y="1359620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AF94CDB-9A31-1100-6EB7-22724CCF1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5076" y="4265705"/>
            <a:ext cx="1396773" cy="16366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2F0406-32F9-58EC-EF7E-17C738E8C95C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446292" y="4351805"/>
            <a:ext cx="1516649" cy="146445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90DA035-19A3-3F03-5B84-B80DBD3DCB2B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699" y="4351806"/>
            <a:ext cx="1530498" cy="146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890C66-B779-F7CB-E73D-FFA400592A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20802" r="10300" b="2044"/>
          <a:stretch/>
        </p:blipFill>
        <p:spPr>
          <a:xfrm>
            <a:off x="0" y="2192520"/>
            <a:ext cx="3457758" cy="2556095"/>
          </a:xfrm>
          <a:prstGeom prst="rect">
            <a:avLst/>
          </a:prstGeom>
        </p:spPr>
      </p:pic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ABEC6672-D829-6C42-3FDE-1AB20156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883ECAA1-E9A3-F3B8-548E-D4742D5F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0B47C7BC-D174-B354-8168-75498F23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032941"/>
      </p:ext>
    </p:extLst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AIoT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离线语音控制面板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（待发布）</a:t>
            </a:r>
          </a:p>
        </p:txBody>
      </p:sp>
      <p:sp>
        <p:nvSpPr>
          <p:cNvPr id="9" name="ïṣlidè"/>
          <p:cNvSpPr/>
          <p:nvPr/>
        </p:nvSpPr>
        <p:spPr bwMode="auto">
          <a:xfrm>
            <a:off x="723422" y="1497147"/>
            <a:ext cx="3315177" cy="193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支持离线语音控制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支持用户端自定义离线命令词，做到面板上的词，可见即可说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通讯和无线模块的音频传输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支持环境降噪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可搭载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大模型（在研中）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ïṣlidè"/>
          <p:cNvSpPr/>
          <p:nvPr/>
        </p:nvSpPr>
        <p:spPr bwMode="auto">
          <a:xfrm>
            <a:off x="7673354" y="1439162"/>
            <a:ext cx="3315177" cy="238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方案性能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3~4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米拾音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命令词：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支持最多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*3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页离线命令词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唤醒率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&gt;=95%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&gt;=90%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&gt;=85%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ïṣlidè"/>
          <p:cNvSpPr/>
          <p:nvPr/>
        </p:nvSpPr>
        <p:spPr bwMode="auto">
          <a:xfrm>
            <a:off x="4085040" y="1497146"/>
            <a:ext cx="3214332" cy="15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设备兼容性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通讯支持市面上大多数无线主控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支持九音</a:t>
            </a:r>
            <a:r>
              <a:rPr lang="en-US" altLang="zh-CN" sz="1465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私有标准协议通讯，快速完成主控设备的接入和控制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78" name="日期占位符 1">
            <a:extLst>
              <a:ext uri="{FF2B5EF4-FFF2-40B4-BE49-F238E27FC236}">
                <a16:creationId xmlns:a16="http://schemas.microsoft.com/office/drawing/2014/main" id="{B239ED6C-D040-9016-10D8-AE013D02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9" name="页脚占位符 2">
            <a:extLst>
              <a:ext uri="{FF2B5EF4-FFF2-40B4-BE49-F238E27FC236}">
                <a16:creationId xmlns:a16="http://schemas.microsoft.com/office/drawing/2014/main" id="{CEB7CAD9-B0B2-88B9-EF2E-3E54DE40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80" name="灯片编号占位符 3">
            <a:extLst>
              <a:ext uri="{FF2B5EF4-FFF2-40B4-BE49-F238E27FC236}">
                <a16:creationId xmlns:a16="http://schemas.microsoft.com/office/drawing/2014/main" id="{B3F7B518-AB76-874C-961A-E4F821C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DF9F9F2-94DA-30A2-6F57-364B65E885CD}"/>
              </a:ext>
            </a:extLst>
          </p:cNvPr>
          <p:cNvGrpSpPr/>
          <p:nvPr/>
        </p:nvGrpSpPr>
        <p:grpSpPr>
          <a:xfrm>
            <a:off x="4262065" y="4095650"/>
            <a:ext cx="6051148" cy="2187334"/>
            <a:chOff x="5379547" y="4037660"/>
            <a:chExt cx="6051148" cy="218733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040EE03-B308-EEAF-4DF9-4E89EE26C04F}"/>
                </a:ext>
              </a:extLst>
            </p:cNvPr>
            <p:cNvGrpSpPr/>
            <p:nvPr/>
          </p:nvGrpSpPr>
          <p:grpSpPr>
            <a:xfrm>
              <a:off x="5379547" y="4052968"/>
              <a:ext cx="4228262" cy="2148544"/>
              <a:chOff x="5022936" y="3511157"/>
              <a:chExt cx="4228262" cy="2148544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DC6C71E-7315-AAEB-9CE2-3193FDE9806B}"/>
                  </a:ext>
                </a:extLst>
              </p:cNvPr>
              <p:cNvSpPr/>
              <p:nvPr/>
            </p:nvSpPr>
            <p:spPr>
              <a:xfrm>
                <a:off x="6032807" y="3511157"/>
                <a:ext cx="3214332" cy="214854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100" b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zh-CN" sz="1600" b="1" dirty="0">
                    <a:solidFill>
                      <a:schemeClr val="tx1"/>
                    </a:solidFill>
                  </a:rPr>
                  <a:t>DSP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SNC8600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A9B57C1-2DC7-5209-831E-D1B88E24CFED}"/>
                  </a:ext>
                </a:extLst>
              </p:cNvPr>
              <p:cNvSpPr/>
              <p:nvPr/>
            </p:nvSpPr>
            <p:spPr>
              <a:xfrm>
                <a:off x="7060289" y="4497866"/>
                <a:ext cx="544837" cy="5712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100" b="1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62" name="连接符: 肘形 18">
                <a:extLst>
                  <a:ext uri="{FF2B5EF4-FFF2-40B4-BE49-F238E27FC236}">
                    <a16:creationId xmlns:a16="http://schemas.microsoft.com/office/drawing/2014/main" id="{DD5AD432-0066-1C82-30EA-CCDB29246DF3}"/>
                  </a:ext>
                </a:extLst>
              </p:cNvPr>
              <p:cNvCxnSpPr>
                <a:cxnSpLocks/>
                <a:stCxn id="76" idx="3"/>
                <a:endCxn id="61" idx="2"/>
              </p:cNvCxnSpPr>
              <p:nvPr/>
            </p:nvCxnSpPr>
            <p:spPr>
              <a:xfrm>
                <a:off x="6630656" y="4418808"/>
                <a:ext cx="429633" cy="36468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6193D22-DEDE-697B-4C3A-5DF9555F5E14}"/>
                  </a:ext>
                </a:extLst>
              </p:cNvPr>
              <p:cNvGrpSpPr/>
              <p:nvPr/>
            </p:nvGrpSpPr>
            <p:grpSpPr>
              <a:xfrm>
                <a:off x="8156555" y="4208374"/>
                <a:ext cx="1090571" cy="771186"/>
                <a:chOff x="4525297" y="4465402"/>
                <a:chExt cx="1090571" cy="771186"/>
              </a:xfrm>
            </p:grpSpPr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4F8A4F0-488E-3F41-1A42-860C41D4F3B4}"/>
                    </a:ext>
                  </a:extLst>
                </p:cNvPr>
                <p:cNvSpPr txBox="1"/>
                <p:nvPr/>
              </p:nvSpPr>
              <p:spPr>
                <a:xfrm>
                  <a:off x="4525297" y="4465402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/>
                    <a:t>I2S</a:t>
                  </a:r>
                </a:p>
                <a:p>
                  <a:r>
                    <a:rPr lang="en-US" altLang="zh-CN" sz="700" dirty="0"/>
                    <a:t>(Slaver)</a:t>
                  </a:r>
                  <a:endParaRPr lang="zh-CN" altLang="en-US" sz="700" dirty="0"/>
                </a:p>
              </p:txBody>
            </p:sp>
            <p:sp>
              <p:nvSpPr>
                <p:cNvPr id="87" name="箭头: 五边形 24">
                  <a:extLst>
                    <a:ext uri="{FF2B5EF4-FFF2-40B4-BE49-F238E27FC236}">
                      <a16:creationId xmlns:a16="http://schemas.microsoft.com/office/drawing/2014/main" id="{A4A62579-6AD3-4EBE-F703-A9F55FF40BEC}"/>
                    </a:ext>
                  </a:extLst>
                </p:cNvPr>
                <p:cNvSpPr/>
                <p:nvPr/>
              </p:nvSpPr>
              <p:spPr>
                <a:xfrm>
                  <a:off x="4940729" y="5058218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箭头: 五边形 25">
                  <a:extLst>
                    <a:ext uri="{FF2B5EF4-FFF2-40B4-BE49-F238E27FC236}">
                      <a16:creationId xmlns:a16="http://schemas.microsoft.com/office/drawing/2014/main" id="{6924F48C-4CF1-71E1-B208-6529F2A079E1}"/>
                    </a:ext>
                  </a:extLst>
                </p:cNvPr>
                <p:cNvSpPr/>
                <p:nvPr/>
              </p:nvSpPr>
              <p:spPr>
                <a:xfrm>
                  <a:off x="4935645" y="450655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箭头: 五边形 26">
                  <a:extLst>
                    <a:ext uri="{FF2B5EF4-FFF2-40B4-BE49-F238E27FC236}">
                      <a16:creationId xmlns:a16="http://schemas.microsoft.com/office/drawing/2014/main" id="{418B4203-3F1D-D45F-9F00-F86E07F9FA39}"/>
                    </a:ext>
                  </a:extLst>
                </p:cNvPr>
                <p:cNvSpPr/>
                <p:nvPr/>
              </p:nvSpPr>
              <p:spPr>
                <a:xfrm>
                  <a:off x="4935645" y="469151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箭头: 五边形 27">
                  <a:extLst>
                    <a:ext uri="{FF2B5EF4-FFF2-40B4-BE49-F238E27FC236}">
                      <a16:creationId xmlns:a16="http://schemas.microsoft.com/office/drawing/2014/main" id="{F61CB286-3FBA-1659-D85F-A47F374E3340}"/>
                    </a:ext>
                  </a:extLst>
                </p:cNvPr>
                <p:cNvSpPr/>
                <p:nvPr/>
              </p:nvSpPr>
              <p:spPr>
                <a:xfrm>
                  <a:off x="4936460" y="487978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4" name="连接符: 肘形 35">
                <a:extLst>
                  <a:ext uri="{FF2B5EF4-FFF2-40B4-BE49-F238E27FC236}">
                    <a16:creationId xmlns:a16="http://schemas.microsoft.com/office/drawing/2014/main" id="{5D68A3CC-9A08-7663-72E7-423CBE8C5D54}"/>
                  </a:ext>
                </a:extLst>
              </p:cNvPr>
              <p:cNvCxnSpPr>
                <a:cxnSpLocks/>
                <a:stCxn id="61" idx="6"/>
                <a:endCxn id="87" idx="1"/>
              </p:cNvCxnSpPr>
              <p:nvPr/>
            </p:nvCxnSpPr>
            <p:spPr>
              <a:xfrm>
                <a:off x="7605126" y="4783497"/>
                <a:ext cx="966861" cy="896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491B8AED-8E4A-A039-7C0D-D873FFACDC48}"/>
                  </a:ext>
                </a:extLst>
              </p:cNvPr>
              <p:cNvGrpSpPr/>
              <p:nvPr/>
            </p:nvGrpSpPr>
            <p:grpSpPr>
              <a:xfrm>
                <a:off x="8160627" y="5099464"/>
                <a:ext cx="1090571" cy="452363"/>
                <a:chOff x="4537184" y="4291441"/>
                <a:chExt cx="1090571" cy="452363"/>
              </a:xfrm>
            </p:grpSpPr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6BF53CCB-DBF8-1DB4-6A5E-E79A0CE165DF}"/>
                    </a:ext>
                  </a:extLst>
                </p:cNvPr>
                <p:cNvSpPr txBox="1"/>
                <p:nvPr/>
              </p:nvSpPr>
              <p:spPr>
                <a:xfrm>
                  <a:off x="4537184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 err="1"/>
                    <a:t>Uart</a:t>
                  </a:r>
                  <a:endParaRPr lang="en-US" altLang="zh-CN" sz="1050" dirty="0"/>
                </a:p>
                <a:p>
                  <a:endParaRPr lang="zh-CN" altLang="en-US" sz="700" dirty="0"/>
                </a:p>
              </p:txBody>
            </p:sp>
            <p:sp>
              <p:nvSpPr>
                <p:cNvPr id="84" name="箭头: 五边形 25">
                  <a:extLst>
                    <a:ext uri="{FF2B5EF4-FFF2-40B4-BE49-F238E27FC236}">
                      <a16:creationId xmlns:a16="http://schemas.microsoft.com/office/drawing/2014/main" id="{AA7D03AE-10E6-A998-D229-702475592322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箭头: 五边形 26">
                  <a:extLst>
                    <a:ext uri="{FF2B5EF4-FFF2-40B4-BE49-F238E27FC236}">
                      <a16:creationId xmlns:a16="http://schemas.microsoft.com/office/drawing/2014/main" id="{0878A5EB-A264-B820-0B05-9EDA3795B755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D2638560-16E7-1409-1725-2A5603EA19C6}"/>
                  </a:ext>
                </a:extLst>
              </p:cNvPr>
              <p:cNvGrpSpPr/>
              <p:nvPr/>
            </p:nvGrpSpPr>
            <p:grpSpPr>
              <a:xfrm>
                <a:off x="5022936" y="4295697"/>
                <a:ext cx="1610519" cy="955939"/>
                <a:chOff x="5022936" y="4295697"/>
                <a:chExt cx="1610519" cy="955939"/>
              </a:xfrm>
            </p:grpSpPr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3ABDD20B-487B-28F7-AD10-F7B8F6DAF9BE}"/>
                    </a:ext>
                  </a:extLst>
                </p:cNvPr>
                <p:cNvGrpSpPr/>
                <p:nvPr/>
              </p:nvGrpSpPr>
              <p:grpSpPr>
                <a:xfrm>
                  <a:off x="5022936" y="4295697"/>
                  <a:ext cx="1607720" cy="307504"/>
                  <a:chOff x="5508445" y="4810335"/>
                  <a:chExt cx="1607720" cy="307504"/>
                </a:xfrm>
              </p:grpSpPr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BE20BA6F-1809-E3A7-A7A1-630D3D4CCC0C}"/>
                      </a:ext>
                    </a:extLst>
                  </p:cNvPr>
                  <p:cNvSpPr txBox="1"/>
                  <p:nvPr/>
                </p:nvSpPr>
                <p:spPr>
                  <a:xfrm>
                    <a:off x="5883646" y="4821765"/>
                    <a:ext cx="361031" cy="2265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r>
                      <a:rPr lang="en-US" altLang="zh-CN" sz="1000" dirty="0"/>
                      <a:t>MIC1</a:t>
                    </a:r>
                    <a:endParaRPr lang="zh-CN" altLang="en-US" sz="1000" dirty="0"/>
                  </a:p>
                </p:txBody>
              </p:sp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005CB165-F5F3-5975-3DE5-2580FA3A6D4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2927" y="4810335"/>
                    <a:ext cx="593238" cy="2462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PDM1</a:t>
                    </a:r>
                    <a:endParaRPr lang="zh-CN" altLang="en-US" sz="1000" dirty="0"/>
                  </a:p>
                </p:txBody>
              </p:sp>
              <p:cxnSp>
                <p:nvCxnSpPr>
                  <p:cNvPr id="81" name="直接箭头连接符 15">
                    <a:extLst>
                      <a:ext uri="{FF2B5EF4-FFF2-40B4-BE49-F238E27FC236}">
                        <a16:creationId xmlns:a16="http://schemas.microsoft.com/office/drawing/2014/main" id="{A3C6D039-128A-833C-7833-A819F18C6336}"/>
                      </a:ext>
                    </a:extLst>
                  </p:cNvPr>
                  <p:cNvCxnSpPr>
                    <a:cxnSpLocks/>
                    <a:stCxn id="75" idx="3"/>
                    <a:endCxn id="76" idx="1"/>
                  </p:cNvCxnSpPr>
                  <p:nvPr/>
                </p:nvCxnSpPr>
                <p:spPr>
                  <a:xfrm flipV="1">
                    <a:off x="6244677" y="4933446"/>
                    <a:ext cx="278250" cy="161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图片 81">
                    <a:extLst>
                      <a:ext uri="{FF2B5EF4-FFF2-40B4-BE49-F238E27FC236}">
                        <a16:creationId xmlns:a16="http://schemas.microsoft.com/office/drawing/2014/main" id="{D9D3A2A4-38BF-2E3D-4BC8-5C41657754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508445" y="4813813"/>
                    <a:ext cx="361031" cy="3040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522B582C-E2DE-8293-9A8E-B9BBAFA0CFC7}"/>
                    </a:ext>
                  </a:extLst>
                </p:cNvPr>
                <p:cNvSpPr txBox="1"/>
                <p:nvPr/>
              </p:nvSpPr>
              <p:spPr>
                <a:xfrm>
                  <a:off x="6040217" y="4976512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72" name="直接箭头连接符 16">
                  <a:extLst>
                    <a:ext uri="{FF2B5EF4-FFF2-40B4-BE49-F238E27FC236}">
                      <a16:creationId xmlns:a16="http://schemas.microsoft.com/office/drawing/2014/main" id="{CC9FAA3A-9E55-7F83-E35D-2D4963C21952}"/>
                    </a:ext>
                  </a:extLst>
                </p:cNvPr>
                <p:cNvCxnSpPr>
                  <a:cxnSpLocks/>
                  <a:stCxn id="74" idx="3"/>
                  <a:endCxn id="71" idx="1"/>
                </p:cNvCxnSpPr>
                <p:nvPr/>
              </p:nvCxnSpPr>
              <p:spPr>
                <a:xfrm flipV="1">
                  <a:off x="5771366" y="5099623"/>
                  <a:ext cx="26885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B6096F3A-A7D7-5E13-B898-D84909066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4420" y="4947610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26209C7A-596A-4B12-F21F-CAC0BE456019}"/>
                    </a:ext>
                  </a:extLst>
                </p:cNvPr>
                <p:cNvSpPr txBox="1"/>
                <p:nvPr/>
              </p:nvSpPr>
              <p:spPr>
                <a:xfrm>
                  <a:off x="5410335" y="4988123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</p:grpSp>
          <p:cxnSp>
            <p:nvCxnSpPr>
              <p:cNvPr id="67" name="连接符: 肘形 19">
                <a:extLst>
                  <a:ext uri="{FF2B5EF4-FFF2-40B4-BE49-F238E27FC236}">
                    <a16:creationId xmlns:a16="http://schemas.microsoft.com/office/drawing/2014/main" id="{EC54649C-3B8B-3BF6-93F8-2E7EF0ABFAEB}"/>
                  </a:ext>
                </a:extLst>
              </p:cNvPr>
              <p:cNvCxnSpPr>
                <a:cxnSpLocks/>
                <a:stCxn id="71" idx="3"/>
                <a:endCxn id="61" idx="2"/>
              </p:cNvCxnSpPr>
              <p:nvPr/>
            </p:nvCxnSpPr>
            <p:spPr>
              <a:xfrm flipV="1">
                <a:off x="6633455" y="4783497"/>
                <a:ext cx="426834" cy="31612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4E14020-9041-7476-EDE8-06A213CB0593}"/>
                </a:ext>
              </a:extLst>
            </p:cNvPr>
            <p:cNvGrpSpPr/>
            <p:nvPr/>
          </p:nvGrpSpPr>
          <p:grpSpPr>
            <a:xfrm>
              <a:off x="9999560" y="4037660"/>
              <a:ext cx="1431135" cy="2187334"/>
              <a:chOff x="9272162" y="2789006"/>
              <a:chExt cx="1431135" cy="2187334"/>
            </a:xfrm>
          </p:grpSpPr>
          <p:sp>
            <p:nvSpPr>
              <p:cNvPr id="46" name="矩形: 圆角 123">
                <a:extLst>
                  <a:ext uri="{FF2B5EF4-FFF2-40B4-BE49-F238E27FC236}">
                    <a16:creationId xmlns:a16="http://schemas.microsoft.com/office/drawing/2014/main" id="{214A0F6D-6229-BDFA-CCC7-B78CEE23FE2A}"/>
                  </a:ext>
                </a:extLst>
              </p:cNvPr>
              <p:cNvSpPr/>
              <p:nvPr/>
            </p:nvSpPr>
            <p:spPr>
              <a:xfrm>
                <a:off x="9272162" y="2789006"/>
                <a:ext cx="1431135" cy="218733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36000" tIns="36000" rIns="36000" bIns="36000" rtlCol="0" anchor="ctr"/>
              <a:lstStyle/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sz="1050" b="1" dirty="0">
                    <a:solidFill>
                      <a:schemeClr val="bg2">
                        <a:lumMod val="75000"/>
                      </a:schemeClr>
                    </a:solidFill>
                  </a:rPr>
                  <a:t>Main Solution</a:t>
                </a:r>
              </a:p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主控解决方案</a:t>
                </a:r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8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682DD240-8CCD-72A9-859E-903E618F5B10}"/>
                  </a:ext>
                </a:extLst>
              </p:cNvPr>
              <p:cNvGrpSpPr/>
              <p:nvPr/>
            </p:nvGrpSpPr>
            <p:grpSpPr>
              <a:xfrm flipH="1">
                <a:off x="9273800" y="3419566"/>
                <a:ext cx="1092217" cy="771186"/>
                <a:chOff x="6286183" y="4731655"/>
                <a:chExt cx="1092217" cy="771186"/>
              </a:xfrm>
            </p:grpSpPr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E6EC760E-8307-7A0C-F341-252533AB589D}"/>
                    </a:ext>
                  </a:extLst>
                </p:cNvPr>
                <p:cNvSpPr txBox="1"/>
                <p:nvPr/>
              </p:nvSpPr>
              <p:spPr>
                <a:xfrm>
                  <a:off x="6286183" y="4731655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pPr algn="r"/>
                  <a:r>
                    <a:rPr lang="en-US" altLang="zh-CN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I2S</a:t>
                  </a:r>
                </a:p>
                <a:p>
                  <a:pPr algn="r"/>
                  <a:r>
                    <a:rPr lang="en-US" altLang="zh-CN" sz="700" dirty="0">
                      <a:solidFill>
                        <a:schemeClr val="bg2">
                          <a:lumMod val="75000"/>
                        </a:schemeClr>
                      </a:solidFill>
                    </a:rPr>
                    <a:t>(Master)</a:t>
                  </a:r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箭头: 五边形 146">
                  <a:extLst>
                    <a:ext uri="{FF2B5EF4-FFF2-40B4-BE49-F238E27FC236}">
                      <a16:creationId xmlns:a16="http://schemas.microsoft.com/office/drawing/2014/main" id="{08DC1452-9E88-A3E6-9F00-0FD544FA67F7}"/>
                    </a:ext>
                  </a:extLst>
                </p:cNvPr>
                <p:cNvSpPr/>
                <p:nvPr/>
              </p:nvSpPr>
              <p:spPr>
                <a:xfrm>
                  <a:off x="6704899" y="5325813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7" name="箭头: 五边形 147">
                  <a:extLst>
                    <a:ext uri="{FF2B5EF4-FFF2-40B4-BE49-F238E27FC236}">
                      <a16:creationId xmlns:a16="http://schemas.microsoft.com/office/drawing/2014/main" id="{7FE243F8-E101-C7C6-682D-8FE555593EC6}"/>
                    </a:ext>
                  </a:extLst>
                </p:cNvPr>
                <p:cNvSpPr/>
                <p:nvPr/>
              </p:nvSpPr>
              <p:spPr>
                <a:xfrm>
                  <a:off x="6699815" y="477414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8" name="箭头: 五边形 148">
                  <a:extLst>
                    <a:ext uri="{FF2B5EF4-FFF2-40B4-BE49-F238E27FC236}">
                      <a16:creationId xmlns:a16="http://schemas.microsoft.com/office/drawing/2014/main" id="{82E8EDD2-C8C3-37A4-F33A-3C4C539F3022}"/>
                    </a:ext>
                  </a:extLst>
                </p:cNvPr>
                <p:cNvSpPr/>
                <p:nvPr/>
              </p:nvSpPr>
              <p:spPr>
                <a:xfrm>
                  <a:off x="6699815" y="495911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9" name="箭头: 五边形 149">
                  <a:extLst>
                    <a:ext uri="{FF2B5EF4-FFF2-40B4-BE49-F238E27FC236}">
                      <a16:creationId xmlns:a16="http://schemas.microsoft.com/office/drawing/2014/main" id="{404146E9-6B1A-8489-57D6-254D74753933}"/>
                    </a:ext>
                  </a:extLst>
                </p:cNvPr>
                <p:cNvSpPr/>
                <p:nvPr/>
              </p:nvSpPr>
              <p:spPr>
                <a:xfrm>
                  <a:off x="6700630" y="514738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0EC302D5-45DC-9E8D-A32D-04FD99E4E14B}"/>
                  </a:ext>
                </a:extLst>
              </p:cNvPr>
              <p:cNvGrpSpPr/>
              <p:nvPr/>
            </p:nvGrpSpPr>
            <p:grpSpPr>
              <a:xfrm flipH="1">
                <a:off x="9278884" y="4440980"/>
                <a:ext cx="1090571" cy="452363"/>
                <a:chOff x="4525309" y="4291441"/>
                <a:chExt cx="1090571" cy="452363"/>
              </a:xfrm>
            </p:grpSpPr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B3795A93-92BC-FB85-3056-EE9CAEC223BC}"/>
                    </a:ext>
                  </a:extLst>
                </p:cNvPr>
                <p:cNvSpPr txBox="1"/>
                <p:nvPr/>
              </p:nvSpPr>
              <p:spPr>
                <a:xfrm>
                  <a:off x="4525309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zh-CN" altLang="en-US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                  </a:t>
                  </a:r>
                  <a:r>
                    <a:rPr lang="en-US" altLang="zh-CN" sz="1050" dirty="0" err="1">
                      <a:solidFill>
                        <a:schemeClr val="bg2">
                          <a:lumMod val="75000"/>
                        </a:schemeClr>
                      </a:solidFill>
                    </a:rPr>
                    <a:t>Uart</a:t>
                  </a:r>
                  <a:endParaRPr lang="en-US" altLang="zh-CN" sz="105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  <a:p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箭头: 五边形 25">
                  <a:extLst>
                    <a:ext uri="{FF2B5EF4-FFF2-40B4-BE49-F238E27FC236}">
                      <a16:creationId xmlns:a16="http://schemas.microsoft.com/office/drawing/2014/main" id="{75460431-5537-176F-F132-6F60B3D7E3F5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3" name="箭头: 五边形 26">
                  <a:extLst>
                    <a:ext uri="{FF2B5EF4-FFF2-40B4-BE49-F238E27FC236}">
                      <a16:creationId xmlns:a16="http://schemas.microsoft.com/office/drawing/2014/main" id="{3318375C-B792-5EA0-1E54-FDEAEDC39504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pic>
        <p:nvPicPr>
          <p:cNvPr id="115" name="图片 114">
            <a:extLst>
              <a:ext uri="{FF2B5EF4-FFF2-40B4-BE49-F238E27FC236}">
                <a16:creationId xmlns:a16="http://schemas.microsoft.com/office/drawing/2014/main" id="{2418C2A3-B71A-C51E-2377-A55F94C0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468" y="3623511"/>
            <a:ext cx="2442027" cy="24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62622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AIoT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扩展应用推荐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4224975" y="1290775"/>
            <a:ext cx="1871025" cy="666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模组推荐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BMT02-14x14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>
            <a:cxnSpLocks/>
          </p:cNvCxnSpPr>
          <p:nvPr/>
        </p:nvCxnSpPr>
        <p:spPr>
          <a:xfrm>
            <a:off x="3632470" y="2000337"/>
            <a:ext cx="331648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3201368" y="2125598"/>
            <a:ext cx="39182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BMT02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是一款支持最多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数字麦克风输入的语音前端解决方案模组。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模组资源简介：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14x14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2126907-67FA-EA7C-20CC-32367C4A7539}"/>
              </a:ext>
            </a:extLst>
          </p:cNvPr>
          <p:cNvGrpSpPr/>
          <p:nvPr/>
        </p:nvGrpSpPr>
        <p:grpSpPr>
          <a:xfrm>
            <a:off x="3342103" y="4651515"/>
            <a:ext cx="3836877" cy="1877205"/>
            <a:chOff x="3041188" y="4843466"/>
            <a:chExt cx="3838517" cy="187800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3423AB4-3175-57F2-0749-F8E6D2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3016" y="4865853"/>
              <a:ext cx="1936689" cy="182163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B4375E0-FCC2-DE82-1D55-326FB6B5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1188" y="4843466"/>
              <a:ext cx="1919206" cy="1878009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7676582" y="2175949"/>
            <a:ext cx="383687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离线语音控制（自定义命令词）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智能面板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智能小家电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车载前端语音交互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智能电视语音唤醒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智能家居系统（自定义各单品的控制词）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陪伴型机器人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7522733" y="1343049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248C6719-4CD4-A3E2-ECB9-D0875E42B5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5740" r="25564" b="18547"/>
          <a:stretch/>
        </p:blipFill>
        <p:spPr>
          <a:xfrm>
            <a:off x="0" y="2077190"/>
            <a:ext cx="3836877" cy="283635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08C23FE-A9AE-1541-EAA5-80B4697B0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921" y="5168079"/>
            <a:ext cx="1049308" cy="118827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D24C82D-F778-0424-C949-0568049622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3957" y="5179180"/>
            <a:ext cx="1270856" cy="116351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AF6917-0226-085D-6EAA-30975FCE05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9930" y="5168079"/>
            <a:ext cx="1597665" cy="1163517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B366F00-3366-1550-22C9-06B886D3DD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5346" y="5223913"/>
            <a:ext cx="1082832" cy="1074052"/>
          </a:xfrm>
          <a:prstGeom prst="rect">
            <a:avLst/>
          </a:prstGeom>
        </p:spPr>
      </p:pic>
      <p:sp>
        <p:nvSpPr>
          <p:cNvPr id="38" name="日期占位符 1">
            <a:extLst>
              <a:ext uri="{FF2B5EF4-FFF2-40B4-BE49-F238E27FC236}">
                <a16:creationId xmlns:a16="http://schemas.microsoft.com/office/drawing/2014/main" id="{04541540-43B9-A74C-12E9-A8DAF966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9" name="页脚占位符 2">
            <a:extLst>
              <a:ext uri="{FF2B5EF4-FFF2-40B4-BE49-F238E27FC236}">
                <a16:creationId xmlns:a16="http://schemas.microsoft.com/office/drawing/2014/main" id="{8CA44AAA-6B0B-6290-82CD-A29C87A7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DC14C0E4-C12F-622C-1932-C47A20F8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68046"/>
      </p:ext>
    </p:extLst>
  </p:cSld>
  <p:clrMapOvr>
    <a:masterClrMapping/>
  </p:clrMapOvr>
  <p:transition advClick="0" advTm="5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（已发布）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/>
        </p:nvGraphicFramePr>
        <p:xfrm>
          <a:off x="778498" y="3976084"/>
          <a:ext cx="10640572" cy="23802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552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513221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596355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675453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12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12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12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460" marR="5946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347769">
                <a:tc rowSpan="3">
                  <a:txBody>
                    <a:bodyPr/>
                    <a:lstStyle/>
                    <a:p>
                      <a:pPr algn="ctr"/>
                      <a:r>
                        <a:rPr lang="zh-CN" sz="13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874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3089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251449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9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9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244248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9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9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265036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778497" y="1289766"/>
            <a:ext cx="10599832" cy="2544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7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17032"/>
              <a:chOff x="2838856" y="987662"/>
              <a:chExt cx="1741240" cy="1717032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7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46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3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7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7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3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7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1067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>
              <a:extLst>
                <a:ext uri="{FF2B5EF4-FFF2-40B4-BE49-F238E27FC236}">
                  <a16:creationId xmlns:a16="http://schemas.microsoft.com/office/drawing/2014/main" id="{BEB4A40C-1926-A197-59C8-50FAA7A7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47" y="1374743"/>
              <a:ext cx="1609090" cy="1177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EVA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评估板，用于在线调试、评估音效</a:t>
              </a:r>
              <a:endParaRPr lang="en-US" altLang="zh-CN" sz="12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 Type-C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12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，支持适配不同的模块，快速扩展应用方案</a:t>
              </a:r>
              <a:endPara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EC4D9A3-EA44-E2D0-3BF7-E57BD3F1D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1832" y="1701571"/>
            <a:ext cx="2727669" cy="1966752"/>
          </a:xfrm>
          <a:prstGeom prst="rect">
            <a:avLst/>
          </a:prstGeom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2EB12D8B-F1D5-C9FA-CFF9-80914231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728CE196-11D2-A510-E5CC-FDDF6998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56F58570-1EC2-BE8A-B8CF-5A88F874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392728"/>
      </p:ext>
    </p:extLst>
  </p:cSld>
  <p:clrMapOvr>
    <a:masterClrMapping/>
  </p:clrMapOvr>
  <p:transition spd="slow" advTm="5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5420" cy="4998057"/>
            <a:chOff x="245238" y="1294356"/>
            <a:chExt cx="3995420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41379"/>
              <a:ext cx="3897630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l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63197" y="1429529"/>
          <a:ext cx="6798284" cy="49268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6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4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4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437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2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202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2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ADE95A4-9EAD-1CEE-2A4A-F6196434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6" name="日期占位符 1">
            <a:extLst>
              <a:ext uri="{FF2B5EF4-FFF2-40B4-BE49-F238E27FC236}">
                <a16:creationId xmlns:a16="http://schemas.microsoft.com/office/drawing/2014/main" id="{2DA21525-D3D3-C7E2-4526-5D559EFC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25BDBCED-05A3-EFB5-5787-DDA04179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421FAA27-90FE-97BC-C4C4-2635B884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原创设计师QQ598969553      _1">
            <a:extLst>
              <a:ext uri="{FF2B5EF4-FFF2-40B4-BE49-F238E27FC236}">
                <a16:creationId xmlns:a16="http://schemas.microsoft.com/office/drawing/2014/main" id="{857F14F0-0647-C2E3-C5C0-FF708B4C227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7" name="原创设计师QQ598969553      _2">
            <a:extLst>
              <a:ext uri="{FF2B5EF4-FFF2-40B4-BE49-F238E27FC236}">
                <a16:creationId xmlns:a16="http://schemas.microsoft.com/office/drawing/2014/main" id="{DAD8304A-B510-91D5-41CB-DC7D453F470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28" name="原创设计师QQ598969553      _3">
            <a:extLst>
              <a:ext uri="{FF2B5EF4-FFF2-40B4-BE49-F238E27FC236}">
                <a16:creationId xmlns:a16="http://schemas.microsoft.com/office/drawing/2014/main" id="{8D87D2DF-1D92-7475-69EE-DF923EB88C3D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96DCC60-AE72-D82A-7565-5D805D4877C9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02D20DB5-AF90-1662-FE54-52882EF7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908" y="3481970"/>
            <a:ext cx="134011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accent2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谢 谢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4" name="原创设计师QQ598969553      _9">
            <a:extLst>
              <a:ext uri="{FF2B5EF4-FFF2-40B4-BE49-F238E27FC236}">
                <a16:creationId xmlns:a16="http://schemas.microsoft.com/office/drawing/2014/main" id="{B9B43FA4-413A-16A5-B921-7AA8F4E4BA5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5" name="原创设计师QQ598969553      _10">
            <a:extLst>
              <a:ext uri="{FF2B5EF4-FFF2-40B4-BE49-F238E27FC236}">
                <a16:creationId xmlns:a16="http://schemas.microsoft.com/office/drawing/2014/main" id="{56858E09-3512-CB47-C993-60B26F039E7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0" name="原创设计师QQ598969553      _11">
            <a:extLst>
              <a:ext uri="{FF2B5EF4-FFF2-40B4-BE49-F238E27FC236}">
                <a16:creationId xmlns:a16="http://schemas.microsoft.com/office/drawing/2014/main" id="{DBDA8F7E-6A07-033F-8351-3678F0AC115E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41" name="原创设计师QQ598969553      _12">
            <a:extLst>
              <a:ext uri="{FF2B5EF4-FFF2-40B4-BE49-F238E27FC236}">
                <a16:creationId xmlns:a16="http://schemas.microsoft.com/office/drawing/2014/main" id="{FC6FB6A4-0161-92FF-1FED-2E84FBF9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353" y="2385139"/>
            <a:ext cx="7386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深圳九音新声技术有限公司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1515" name="Picture 64" hidden="1">
            <a:extLst>
              <a:ext uri="{FF2B5EF4-FFF2-40B4-BE49-F238E27FC236}">
                <a16:creationId xmlns:a16="http://schemas.microsoft.com/office/drawing/2014/main" id="{30AD7C27-97C9-E92E-382D-4DD35F84489E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7" y="3878092"/>
            <a:ext cx="3572563" cy="2960616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6" y="386814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6" y="1434781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50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42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D772A404-871C-1C41-3B03-57259197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64F293F7-8216-1C52-C2AE-A52FC9F5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2AE7D7A-3C23-7F31-21AF-09A8F37C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97EBF3D0-D950-B645-676A-39A6A80F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桌面麦克风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No description">
            <a:extLst>
              <a:ext uri="{FF2B5EF4-FFF2-40B4-BE49-F238E27FC236}">
                <a16:creationId xmlns:a16="http://schemas.microsoft.com/office/drawing/2014/main" id="{EE10CF94-4FDA-16F9-EF4C-2115B3DF8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t="2645" r="7757" b="6898"/>
          <a:stretch/>
        </p:blipFill>
        <p:spPr bwMode="auto">
          <a:xfrm>
            <a:off x="1302005" y="4320836"/>
            <a:ext cx="2314502" cy="233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>
            <a:extLst>
              <a:ext uri="{FF2B5EF4-FFF2-40B4-BE49-F238E27FC236}">
                <a16:creationId xmlns:a16="http://schemas.microsoft.com/office/drawing/2014/main" id="{209D5D91-ABED-12D7-75F7-2DA097A93628}"/>
              </a:ext>
            </a:extLst>
          </p:cNvPr>
          <p:cNvSpPr/>
          <p:nvPr/>
        </p:nvSpPr>
        <p:spPr bwMode="auto">
          <a:xfrm>
            <a:off x="725638" y="1491555"/>
            <a:ext cx="4167204" cy="2390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高保真录音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双向最高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192K/24Bit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采样率，同时高采样率录音和播放，即插即用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单麦降噪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有效抑制会议场景中的各类稳态和非稳态噪声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实时混音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3.5mm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耳机监听功能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兼容性高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等系统</a:t>
            </a:r>
          </a:p>
        </p:txBody>
      </p:sp>
      <p:sp>
        <p:nvSpPr>
          <p:cNvPr id="5" name="ïṣlidè">
            <a:extLst>
              <a:ext uri="{FF2B5EF4-FFF2-40B4-BE49-F238E27FC236}">
                <a16:creationId xmlns:a16="http://schemas.microsoft.com/office/drawing/2014/main" id="{2A82B847-8945-41E8-05CD-2DDFEF6CB6C9}"/>
              </a:ext>
            </a:extLst>
          </p:cNvPr>
          <p:cNvSpPr/>
          <p:nvPr/>
        </p:nvSpPr>
        <p:spPr bwMode="auto">
          <a:xfrm>
            <a:off x="5017977" y="1566826"/>
            <a:ext cx="2911514" cy="21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降噪模式：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有效抑制风扇、空调等稳态噪声、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降噪深度支持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25dB</a:t>
            </a:r>
            <a:endParaRPr lang="x-none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068" name="组合 2067">
            <a:extLst>
              <a:ext uri="{FF2B5EF4-FFF2-40B4-BE49-F238E27FC236}">
                <a16:creationId xmlns:a16="http://schemas.microsoft.com/office/drawing/2014/main" id="{0501BEE5-3B61-B62D-2F2B-26F7BED0446E}"/>
              </a:ext>
            </a:extLst>
          </p:cNvPr>
          <p:cNvGrpSpPr/>
          <p:nvPr/>
        </p:nvGrpSpPr>
        <p:grpSpPr>
          <a:xfrm>
            <a:off x="4787384" y="4594490"/>
            <a:ext cx="4879895" cy="1784306"/>
            <a:chOff x="5959082" y="4176526"/>
            <a:chExt cx="5248239" cy="206317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1CD7063-714D-0656-2CF0-35A2B2085DCD}"/>
                </a:ext>
              </a:extLst>
            </p:cNvPr>
            <p:cNvSpPr/>
            <p:nvPr/>
          </p:nvSpPr>
          <p:spPr>
            <a:xfrm>
              <a:off x="7117581" y="4176526"/>
              <a:ext cx="2299415" cy="206317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FAA54B-C16E-D7B0-CE0E-ED6CBDDCE570}"/>
                </a:ext>
              </a:extLst>
            </p:cNvPr>
            <p:cNvSpPr txBox="1"/>
            <p:nvPr/>
          </p:nvSpPr>
          <p:spPr>
            <a:xfrm>
              <a:off x="7247928" y="4195753"/>
              <a:ext cx="746039" cy="36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SN8x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1EC3522-07CC-5C29-BB27-B5BEC456B1F0}"/>
                </a:ext>
              </a:extLst>
            </p:cNvPr>
            <p:cNvSpPr/>
            <p:nvPr/>
          </p:nvSpPr>
          <p:spPr>
            <a:xfrm>
              <a:off x="7993967" y="4982079"/>
              <a:ext cx="552171" cy="5563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算法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5891C58-3DEC-2121-1D3C-4337A7AFF5AC}"/>
                </a:ext>
              </a:extLst>
            </p:cNvPr>
            <p:cNvSpPr/>
            <p:nvPr/>
          </p:nvSpPr>
          <p:spPr>
            <a:xfrm>
              <a:off x="7117581" y="5024414"/>
              <a:ext cx="576859" cy="46573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AMIC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AAA79E0-4E6D-88CA-86A7-100B3C120946}"/>
                </a:ext>
              </a:extLst>
            </p:cNvPr>
            <p:cNvSpPr/>
            <p:nvPr/>
          </p:nvSpPr>
          <p:spPr>
            <a:xfrm>
              <a:off x="8907906" y="5591575"/>
              <a:ext cx="509091" cy="43870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USB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E090A19-F498-41B6-537E-A91F1067C30C}"/>
                </a:ext>
              </a:extLst>
            </p:cNvPr>
            <p:cNvSpPr/>
            <p:nvPr/>
          </p:nvSpPr>
          <p:spPr>
            <a:xfrm>
              <a:off x="8917073" y="4556917"/>
              <a:ext cx="492113" cy="43870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DAC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0DA35F0-D49E-F4AE-238C-AFC92187D119}"/>
                </a:ext>
              </a:extLst>
            </p:cNvPr>
            <p:cNvCxnSpPr>
              <a:cxnSpLocks/>
              <a:stCxn id="11" idx="3"/>
              <a:endCxn id="10" idx="2"/>
            </p:cNvCxnSpPr>
            <p:nvPr/>
          </p:nvCxnSpPr>
          <p:spPr>
            <a:xfrm>
              <a:off x="7694441" y="5257280"/>
              <a:ext cx="299526" cy="2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AC4CCC0B-9EB3-C956-E33E-D0B4AFCB5AE1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 flipV="1">
              <a:off x="8546138" y="4776272"/>
              <a:ext cx="370935" cy="48397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1354CC60-2A70-6F79-36C3-480A789B0E2A}"/>
                </a:ext>
              </a:extLst>
            </p:cNvPr>
            <p:cNvCxnSpPr>
              <a:cxnSpLocks/>
              <a:stCxn id="10" idx="6"/>
              <a:endCxn id="12" idx="1"/>
            </p:cNvCxnSpPr>
            <p:nvPr/>
          </p:nvCxnSpPr>
          <p:spPr>
            <a:xfrm>
              <a:off x="8546138" y="5260246"/>
              <a:ext cx="361768" cy="5506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48300A9-D1CF-77E4-F0E8-EC0A28CAAF56}"/>
                </a:ext>
              </a:extLst>
            </p:cNvPr>
            <p:cNvSpPr/>
            <p:nvPr/>
          </p:nvSpPr>
          <p:spPr>
            <a:xfrm>
              <a:off x="9925588" y="5469901"/>
              <a:ext cx="1281733" cy="68205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PC</a:t>
              </a:r>
              <a:r>
                <a:rPr lang="zh-CN" altLang="en-US" sz="1100" dirty="0">
                  <a:solidFill>
                    <a:schemeClr val="tx1"/>
                  </a:solidFill>
                </a:rPr>
                <a:t>、</a:t>
              </a:r>
              <a:r>
                <a:rPr lang="en-US" altLang="zh-CN" sz="1100" dirty="0">
                  <a:solidFill>
                    <a:schemeClr val="tx1"/>
                  </a:solidFill>
                </a:rPr>
                <a:t>Pad</a:t>
              </a:r>
              <a:r>
                <a:rPr lang="zh-CN" altLang="en-US" sz="1100" dirty="0">
                  <a:solidFill>
                    <a:schemeClr val="tx1"/>
                  </a:solidFill>
                </a:rPr>
                <a:t>、</a:t>
              </a:r>
              <a:r>
                <a:rPr lang="en-US" altLang="zh-CN" sz="1100" dirty="0">
                  <a:solidFill>
                    <a:schemeClr val="tx1"/>
                  </a:solidFill>
                </a:rPr>
                <a:t>Phone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A354967-89E4-6F3A-7F6B-F3C20C626C49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9416997" y="5810929"/>
              <a:ext cx="50859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2F93DDD-3C9E-1528-DC02-21EFC5902CB1}"/>
                </a:ext>
              </a:extLst>
            </p:cNvPr>
            <p:cNvCxnSpPr>
              <a:cxnSpLocks/>
              <a:stCxn id="17" idx="1"/>
              <a:endCxn id="12" idx="3"/>
            </p:cNvCxnSpPr>
            <p:nvPr/>
          </p:nvCxnSpPr>
          <p:spPr>
            <a:xfrm flipH="1">
              <a:off x="9416997" y="5810929"/>
              <a:ext cx="50859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E10FD5-73BF-46D0-C927-4A76CC91564F}"/>
                </a:ext>
              </a:extLst>
            </p:cNvPr>
            <p:cNvSpPr txBox="1"/>
            <p:nvPr/>
          </p:nvSpPr>
          <p:spPr>
            <a:xfrm>
              <a:off x="6129412" y="5003448"/>
              <a:ext cx="688643" cy="505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前级放大电路</a:t>
              </a:r>
              <a:endParaRPr lang="en-US" altLang="zh-CN" sz="1100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8C38E64-5ED3-9947-158F-D8A2D6723962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6818055" y="5256264"/>
              <a:ext cx="299526" cy="10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2CBA7CA-6337-F69B-7314-33B8D81B05A2}"/>
                </a:ext>
              </a:extLst>
            </p:cNvPr>
            <p:cNvSpPr/>
            <p:nvPr/>
          </p:nvSpPr>
          <p:spPr>
            <a:xfrm>
              <a:off x="9918277" y="4435243"/>
              <a:ext cx="1167525" cy="68205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监听耳机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A9D1E79-C363-F301-6321-06294C6E4C09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>
              <a:off x="9409186" y="4776271"/>
              <a:ext cx="5090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3F74CD-BB1C-3751-90C5-85E8266ABDCE}"/>
                </a:ext>
              </a:extLst>
            </p:cNvPr>
            <p:cNvSpPr txBox="1"/>
            <p:nvPr/>
          </p:nvSpPr>
          <p:spPr>
            <a:xfrm>
              <a:off x="5959082" y="4403422"/>
              <a:ext cx="778204" cy="30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ECM</a:t>
              </a:r>
              <a:r>
                <a:rPr lang="zh-CN" altLang="en-US" sz="1100" dirty="0"/>
                <a:t> </a:t>
              </a:r>
              <a:r>
                <a:rPr lang="en-US" altLang="zh-CN" sz="1100" dirty="0"/>
                <a:t>Mic</a:t>
              </a:r>
            </a:p>
          </p:txBody>
        </p:sp>
      </p:grpSp>
      <p:cxnSp>
        <p:nvCxnSpPr>
          <p:cNvPr id="2051" name="连接符: 肘形 2050">
            <a:extLst>
              <a:ext uri="{FF2B5EF4-FFF2-40B4-BE49-F238E27FC236}">
                <a16:creationId xmlns:a16="http://schemas.microsoft.com/office/drawing/2014/main" id="{84055F71-4364-DA6B-3F3B-F895D78187F1}"/>
              </a:ext>
            </a:extLst>
          </p:cNvPr>
          <p:cNvCxnSpPr>
            <a:cxnSpLocks/>
            <a:stCxn id="28" idx="3"/>
            <a:endCxn id="20" idx="1"/>
          </p:cNvCxnSpPr>
          <p:nvPr/>
        </p:nvCxnSpPr>
        <p:spPr>
          <a:xfrm flipH="1">
            <a:off x="4945760" y="4923466"/>
            <a:ext cx="565210" cy="604820"/>
          </a:xfrm>
          <a:prstGeom prst="bentConnector5">
            <a:avLst>
              <a:gd name="adj1" fmla="val -40445"/>
              <a:gd name="adj2" fmla="val 42899"/>
              <a:gd name="adj3" fmla="val 1404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72" name="ïṣlidè">
            <a:extLst>
              <a:ext uri="{FF2B5EF4-FFF2-40B4-BE49-F238E27FC236}">
                <a16:creationId xmlns:a16="http://schemas.microsoft.com/office/drawing/2014/main" id="{239F6C6E-18AB-66A2-43CC-A6D7454128C1}"/>
              </a:ext>
            </a:extLst>
          </p:cNvPr>
          <p:cNvSpPr/>
          <p:nvPr/>
        </p:nvSpPr>
        <p:spPr bwMode="auto">
          <a:xfrm>
            <a:off x="8155142" y="1537503"/>
            <a:ext cx="3575900" cy="284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ECM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驻极体，心形指向麦克风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：高速USB2.0，UAC1.0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耳机输出：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3.5mm TRS (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立体声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 10mW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＠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el-GR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采样率：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44.1 kHz/48 kHz/96 kHz/192 kHz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比特位：高达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 bit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频响：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30~15KHz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升级：支持串口和USB-DFU升级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82" name="图片 2081">
            <a:extLst>
              <a:ext uri="{FF2B5EF4-FFF2-40B4-BE49-F238E27FC236}">
                <a16:creationId xmlns:a16="http://schemas.microsoft.com/office/drawing/2014/main" id="{AC8E215E-7A4E-91FB-9050-BEDA0CC13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2083" name="日期占位符 1">
            <a:extLst>
              <a:ext uri="{FF2B5EF4-FFF2-40B4-BE49-F238E27FC236}">
                <a16:creationId xmlns:a16="http://schemas.microsoft.com/office/drawing/2014/main" id="{5EE3880D-3217-D658-0378-060FCF3A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084" name="页脚占位符 2">
            <a:extLst>
              <a:ext uri="{FF2B5EF4-FFF2-40B4-BE49-F238E27FC236}">
                <a16:creationId xmlns:a16="http://schemas.microsoft.com/office/drawing/2014/main" id="{D650DDE8-2982-D1EE-20A6-E16C9B98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2085" name="灯片编号占位符 3">
            <a:extLst>
              <a:ext uri="{FF2B5EF4-FFF2-40B4-BE49-F238E27FC236}">
                <a16:creationId xmlns:a16="http://schemas.microsoft.com/office/drawing/2014/main" id="{DB479370-9BD5-7B5A-D818-2D4CBA72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27288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97EBF3D0-D950-B645-676A-39A6A80F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指向性领夹麦克风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（试产）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95EF06-7FB8-7DA8-F202-5176E186F5D1}"/>
              </a:ext>
            </a:extLst>
          </p:cNvPr>
          <p:cNvGrpSpPr/>
          <p:nvPr/>
        </p:nvGrpSpPr>
        <p:grpSpPr>
          <a:xfrm>
            <a:off x="4824056" y="3667877"/>
            <a:ext cx="6654206" cy="2330455"/>
            <a:chOff x="1068110" y="2086098"/>
            <a:chExt cx="9856630" cy="3716640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94C22FC-E9CA-28CE-8273-D3B2E60C902C}"/>
                </a:ext>
              </a:extLst>
            </p:cNvPr>
            <p:cNvGrpSpPr/>
            <p:nvPr/>
          </p:nvGrpSpPr>
          <p:grpSpPr>
            <a:xfrm>
              <a:off x="1068110" y="2090412"/>
              <a:ext cx="9856630" cy="3712326"/>
              <a:chOff x="976500" y="1953880"/>
              <a:chExt cx="9856630" cy="3712326"/>
            </a:xfrm>
            <a:grpFill/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DE27E22-B15C-C448-6645-ED2D2220AB30}"/>
                  </a:ext>
                </a:extLst>
              </p:cNvPr>
              <p:cNvSpPr/>
              <p:nvPr/>
            </p:nvSpPr>
            <p:spPr>
              <a:xfrm>
                <a:off x="1989948" y="1953882"/>
                <a:ext cx="2507609" cy="371232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000" b="1" dirty="0">
                    <a:solidFill>
                      <a:schemeClr val="tx1"/>
                    </a:solidFill>
                  </a:rPr>
                  <a:t>SNC8x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4A78C2-E7EB-E64E-BAC9-8B8A4E4AECEC}"/>
                  </a:ext>
                </a:extLst>
              </p:cNvPr>
              <p:cNvSpPr txBox="1"/>
              <p:nvPr/>
            </p:nvSpPr>
            <p:spPr>
              <a:xfrm>
                <a:off x="976500" y="2632843"/>
                <a:ext cx="611800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Mic1</a:t>
                </a:r>
                <a:endParaRPr lang="zh-CN" altLang="en-US" sz="700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52AED6-4AC5-DA33-1A8A-3F04298A8D19}"/>
                  </a:ext>
                </a:extLst>
              </p:cNvPr>
              <p:cNvSpPr txBox="1"/>
              <p:nvPr/>
            </p:nvSpPr>
            <p:spPr>
              <a:xfrm>
                <a:off x="976789" y="3067661"/>
                <a:ext cx="611800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Mic2</a:t>
                </a:r>
                <a:endParaRPr lang="zh-CN" altLang="en-US" sz="7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9C2A213-A40A-2E9A-2ECE-040955925EAD}"/>
                  </a:ext>
                </a:extLst>
              </p:cNvPr>
              <p:cNvSpPr txBox="1"/>
              <p:nvPr/>
            </p:nvSpPr>
            <p:spPr>
              <a:xfrm>
                <a:off x="1989948" y="2636584"/>
                <a:ext cx="782894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/>
                  <a:t>MIC1</a:t>
                </a:r>
                <a:endParaRPr lang="zh-CN" altLang="en-US" sz="700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A74E80-5469-AA9E-4876-A6CB78FEA14E}"/>
                  </a:ext>
                </a:extLst>
              </p:cNvPr>
              <p:cNvSpPr txBox="1"/>
              <p:nvPr/>
            </p:nvSpPr>
            <p:spPr>
              <a:xfrm>
                <a:off x="1989948" y="3071402"/>
                <a:ext cx="782894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/>
                  <a:t>MIC2</a:t>
                </a:r>
                <a:endParaRPr lang="zh-CN" altLang="en-US" sz="700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FF043BF2-557D-CEEF-A6D1-BC612125D284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>
                <a:off x="1588300" y="2816736"/>
                <a:ext cx="401648" cy="3741"/>
              </a:xfrm>
              <a:prstGeom prst="straightConnector1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D50102D6-2C84-B04C-71C3-27AF39E88484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1588589" y="3251554"/>
                <a:ext cx="401359" cy="3741"/>
              </a:xfrm>
              <a:prstGeom prst="straightConnector1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1E54C4C-48D0-1133-3885-74E745D65BD6}"/>
                  </a:ext>
                </a:extLst>
              </p:cNvPr>
              <p:cNvSpPr/>
              <p:nvPr/>
            </p:nvSpPr>
            <p:spPr>
              <a:xfrm>
                <a:off x="3226859" y="2660843"/>
                <a:ext cx="650299" cy="67210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19" name="连接符: 肘形 18">
                <a:extLst>
                  <a:ext uri="{FF2B5EF4-FFF2-40B4-BE49-F238E27FC236}">
                    <a16:creationId xmlns:a16="http://schemas.microsoft.com/office/drawing/2014/main" id="{29D61331-E81A-08AC-A080-BA5BB43D4B60}"/>
                  </a:ext>
                </a:extLst>
              </p:cNvPr>
              <p:cNvCxnSpPr>
                <a:cxnSpLocks/>
                <a:stCxn id="14" idx="3"/>
                <a:endCxn id="18" idx="2"/>
              </p:cNvCxnSpPr>
              <p:nvPr/>
            </p:nvCxnSpPr>
            <p:spPr>
              <a:xfrm>
                <a:off x="2772842" y="2820477"/>
                <a:ext cx="454017" cy="176418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3FBA3657-27F8-D90C-F0B5-EDF0DDEC9C92}"/>
                  </a:ext>
                </a:extLst>
              </p:cNvPr>
              <p:cNvCxnSpPr>
                <a:cxnSpLocks/>
                <a:stCxn id="15" idx="3"/>
                <a:endCxn id="18" idx="2"/>
              </p:cNvCxnSpPr>
              <p:nvPr/>
            </p:nvCxnSpPr>
            <p:spPr>
              <a:xfrm flipV="1">
                <a:off x="2772842" y="2996895"/>
                <a:ext cx="454017" cy="258400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1818A057-00F6-3BCA-4D00-F9BB9675D96B}"/>
                  </a:ext>
                </a:extLst>
              </p:cNvPr>
              <p:cNvCxnSpPr>
                <a:cxnSpLocks/>
                <a:stCxn id="18" idx="6"/>
                <a:endCxn id="38" idx="1"/>
              </p:cNvCxnSpPr>
              <p:nvPr/>
            </p:nvCxnSpPr>
            <p:spPr>
              <a:xfrm flipH="1">
                <a:off x="3051851" y="2996895"/>
                <a:ext cx="825308" cy="1196287"/>
              </a:xfrm>
              <a:prstGeom prst="bentConnector5">
                <a:avLst>
                  <a:gd name="adj1" fmla="val -45724"/>
                  <a:gd name="adj2" fmla="val 43370"/>
                  <a:gd name="adj3" fmla="val 145724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D4BF852-E460-EB35-DAF0-68B5D626BE1A}"/>
                  </a:ext>
                </a:extLst>
              </p:cNvPr>
              <p:cNvSpPr/>
              <p:nvPr/>
            </p:nvSpPr>
            <p:spPr>
              <a:xfrm>
                <a:off x="5100424" y="1953880"/>
                <a:ext cx="2312400" cy="371202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1000" b="1" dirty="0">
                    <a:solidFill>
                      <a:schemeClr val="tx1"/>
                    </a:solidFill>
                  </a:rPr>
                  <a:t>2.4G Tx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7A5A04-1DA7-EED5-2CD3-4864E039F53C}"/>
                  </a:ext>
                </a:extLst>
              </p:cNvPr>
              <p:cNvSpPr txBox="1"/>
              <p:nvPr/>
            </p:nvSpPr>
            <p:spPr>
              <a:xfrm>
                <a:off x="5101729" y="3698629"/>
                <a:ext cx="1311384" cy="989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00" dirty="0"/>
                  <a:t>I2S</a:t>
                </a:r>
                <a:endParaRPr lang="en-US" altLang="zh-CN" sz="900" dirty="0"/>
              </a:p>
              <a:p>
                <a:pPr algn="r"/>
                <a:r>
                  <a:rPr lang="en-US" altLang="zh-CN" sz="500" dirty="0"/>
                  <a:t>(</a:t>
                </a:r>
                <a:r>
                  <a:rPr lang="en-US" altLang="zh-CN" sz="600" dirty="0"/>
                  <a:t>Master</a:t>
                </a:r>
                <a:r>
                  <a:rPr lang="en-US" altLang="zh-CN" sz="500" dirty="0"/>
                  <a:t>)</a:t>
                </a:r>
                <a:endParaRPr lang="zh-CN" altLang="en-US" sz="600" dirty="0"/>
              </a:p>
            </p:txBody>
          </p:sp>
          <p:cxnSp>
            <p:nvCxnSpPr>
              <p:cNvPr id="24" name="连接符: 肘形 23">
                <a:extLst>
                  <a:ext uri="{FF2B5EF4-FFF2-40B4-BE49-F238E27FC236}">
                    <a16:creationId xmlns:a16="http://schemas.microsoft.com/office/drawing/2014/main" id="{30E5DAE4-35A3-72B7-F9EC-CAA753F8BA69}"/>
                  </a:ext>
                </a:extLst>
              </p:cNvPr>
              <p:cNvCxnSpPr>
                <a:cxnSpLocks/>
                <a:stCxn id="39" idx="3"/>
                <a:endCxn id="42" idx="3"/>
              </p:cNvCxnSpPr>
              <p:nvPr/>
            </p:nvCxnSpPr>
            <p:spPr>
              <a:xfrm flipV="1">
                <a:off x="4495396" y="4488310"/>
                <a:ext cx="614510" cy="1072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2A96AE5-83C9-35F7-E4FA-E3DA4067F7CA}"/>
                  </a:ext>
                </a:extLst>
              </p:cNvPr>
              <p:cNvSpPr txBox="1"/>
              <p:nvPr/>
            </p:nvSpPr>
            <p:spPr>
              <a:xfrm>
                <a:off x="6654862" y="3809621"/>
                <a:ext cx="751634" cy="62077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en-US" altLang="zh-CN" sz="700" dirty="0"/>
                  <a:t>RF</a:t>
                </a:r>
                <a:endParaRPr lang="zh-CN" altLang="en-US" sz="700" dirty="0"/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FAF6225F-6011-49D4-6408-2FA49B8F4908}"/>
                  </a:ext>
                </a:extLst>
              </p:cNvPr>
              <p:cNvCxnSpPr>
                <a:cxnSpLocks/>
                <a:stCxn id="34" idx="3"/>
                <a:endCxn id="40" idx="3"/>
              </p:cNvCxnSpPr>
              <p:nvPr/>
            </p:nvCxnSpPr>
            <p:spPr>
              <a:xfrm rot="10800000" flipV="1">
                <a:off x="4495396" y="3909020"/>
                <a:ext cx="614510" cy="1217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C182EED4-8AA1-0193-E573-02BEA2E28A16}"/>
                  </a:ext>
                </a:extLst>
              </p:cNvPr>
              <p:cNvCxnSpPr>
                <a:cxnSpLocks/>
                <a:stCxn id="42" idx="1"/>
                <a:endCxn id="37" idx="3"/>
              </p:cNvCxnSpPr>
              <p:nvPr/>
            </p:nvCxnSpPr>
            <p:spPr>
              <a:xfrm flipV="1">
                <a:off x="5714791" y="4228509"/>
                <a:ext cx="1232596" cy="259801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16B9E97-6E0C-B2CE-0220-ED7F1234A0EC}"/>
                  </a:ext>
                </a:extLst>
              </p:cNvPr>
              <p:cNvSpPr txBox="1"/>
              <p:nvPr/>
            </p:nvSpPr>
            <p:spPr>
              <a:xfrm>
                <a:off x="3517635" y="4972488"/>
                <a:ext cx="977904" cy="56582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altLang="zh-CN" sz="700" dirty="0" err="1"/>
                  <a:t>Uart</a:t>
                </a:r>
                <a:r>
                  <a:rPr lang="en-US" altLang="zh-CN" sz="700" dirty="0"/>
                  <a:t>/</a:t>
                </a:r>
              </a:p>
              <a:p>
                <a:r>
                  <a:rPr lang="en-US" altLang="zh-CN" sz="700" dirty="0"/>
                  <a:t>I2C</a:t>
                </a:r>
                <a:r>
                  <a:rPr lang="en-US" altLang="zh-CN" sz="500" dirty="0"/>
                  <a:t>(Slaver)</a:t>
                </a:r>
                <a:endParaRPr lang="zh-CN" altLang="en-US" sz="500" dirty="0"/>
              </a:p>
            </p:txBody>
          </p: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49FACCCD-51A4-2E3E-827E-88D51C60CE4C}"/>
                  </a:ext>
                </a:extLst>
              </p:cNvPr>
              <p:cNvCxnSpPr>
                <a:cxnSpLocks/>
                <a:stCxn id="36" idx="1"/>
                <a:endCxn id="28" idx="3"/>
              </p:cNvCxnSpPr>
              <p:nvPr/>
            </p:nvCxnSpPr>
            <p:spPr>
              <a:xfrm rot="10800000">
                <a:off x="4495541" y="5255401"/>
                <a:ext cx="611708" cy="172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连接符: 肘形 29">
                <a:extLst>
                  <a:ext uri="{FF2B5EF4-FFF2-40B4-BE49-F238E27FC236}">
                    <a16:creationId xmlns:a16="http://schemas.microsoft.com/office/drawing/2014/main" id="{D601DE3F-EF03-1BCD-4B1E-E8188DF70017}"/>
                  </a:ext>
                </a:extLst>
              </p:cNvPr>
              <p:cNvCxnSpPr>
                <a:cxnSpLocks/>
                <a:stCxn id="28" idx="3"/>
                <a:endCxn id="36" idx="1"/>
              </p:cNvCxnSpPr>
              <p:nvPr/>
            </p:nvCxnSpPr>
            <p:spPr>
              <a:xfrm>
                <a:off x="4495539" y="5255400"/>
                <a:ext cx="611708" cy="172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箭头: 五边形 33">
                <a:extLst>
                  <a:ext uri="{FF2B5EF4-FFF2-40B4-BE49-F238E27FC236}">
                    <a16:creationId xmlns:a16="http://schemas.microsoft.com/office/drawing/2014/main" id="{55B9B054-BF1C-1B32-5C21-8F17FD70F19A}"/>
                  </a:ext>
                </a:extLst>
              </p:cNvPr>
              <p:cNvSpPr/>
              <p:nvPr/>
            </p:nvSpPr>
            <p:spPr>
              <a:xfrm flipH="1">
                <a:off x="5109906" y="3793200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LRCK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DD242BC4-9651-CD40-F3AF-7AD25716AD5A}"/>
                  </a:ext>
                </a:extLst>
              </p:cNvPr>
              <p:cNvCxnSpPr>
                <a:cxnSpLocks/>
                <a:stCxn id="43" idx="3"/>
                <a:endCxn id="41" idx="3"/>
              </p:cNvCxnSpPr>
              <p:nvPr/>
            </p:nvCxnSpPr>
            <p:spPr>
              <a:xfrm rot="10800000" flipV="1">
                <a:off x="4495396" y="4199295"/>
                <a:ext cx="610195" cy="51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C53511A-A830-FB3E-538A-7ACC0EACD54C}"/>
                  </a:ext>
                </a:extLst>
              </p:cNvPr>
              <p:cNvSpPr txBox="1"/>
              <p:nvPr/>
            </p:nvSpPr>
            <p:spPr>
              <a:xfrm>
                <a:off x="5107248" y="4974210"/>
                <a:ext cx="977904" cy="56582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altLang="zh-CN" sz="700" dirty="0" err="1"/>
                  <a:t>Uart</a:t>
                </a:r>
                <a:r>
                  <a:rPr lang="en-US" altLang="zh-CN" sz="700" dirty="0"/>
                  <a:t>/</a:t>
                </a:r>
              </a:p>
              <a:p>
                <a:r>
                  <a:rPr lang="en-US" altLang="zh-CN" sz="700" dirty="0"/>
                  <a:t>I2C</a:t>
                </a:r>
                <a:r>
                  <a:rPr lang="en-US" altLang="zh-CN" sz="500" dirty="0"/>
                  <a:t>(Master)</a:t>
                </a:r>
                <a:endParaRPr lang="zh-CN" altLang="en-US" sz="500" dirty="0"/>
              </a:p>
            </p:txBody>
          </p:sp>
          <p:sp>
            <p:nvSpPr>
              <p:cNvPr id="37" name="箭头: 五边形 36">
                <a:extLst>
                  <a:ext uri="{FF2B5EF4-FFF2-40B4-BE49-F238E27FC236}">
                    <a16:creationId xmlns:a16="http://schemas.microsoft.com/office/drawing/2014/main" id="{13988AAA-3BF8-E35E-F290-3BA1339259EF}"/>
                  </a:ext>
                </a:extLst>
              </p:cNvPr>
              <p:cNvSpPr/>
              <p:nvPr/>
            </p:nvSpPr>
            <p:spPr>
              <a:xfrm flipH="1">
                <a:off x="6947387" y="4138528"/>
                <a:ext cx="456828" cy="179962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Tx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F7D0217-97C8-D016-10E1-2ABD8A86A6B9}"/>
                  </a:ext>
                </a:extLst>
              </p:cNvPr>
              <p:cNvSpPr txBox="1"/>
              <p:nvPr/>
            </p:nvSpPr>
            <p:spPr>
              <a:xfrm>
                <a:off x="3051851" y="3698507"/>
                <a:ext cx="1446919" cy="9893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00" dirty="0"/>
                  <a:t>I2S</a:t>
                </a:r>
              </a:p>
              <a:p>
                <a:r>
                  <a:rPr lang="en-US" altLang="zh-CN" sz="600" dirty="0"/>
                  <a:t>(</a:t>
                </a:r>
                <a:r>
                  <a:rPr lang="en-US" altLang="zh-CN" sz="700" dirty="0"/>
                  <a:t>Slaver</a:t>
                </a:r>
                <a:r>
                  <a:rPr lang="en-US" altLang="zh-CN" sz="600" dirty="0"/>
                  <a:t>)</a:t>
                </a:r>
                <a:endParaRPr lang="zh-CN" altLang="en-US" sz="600" dirty="0"/>
              </a:p>
            </p:txBody>
          </p:sp>
          <p:sp>
            <p:nvSpPr>
              <p:cNvPr id="39" name="箭头: 五边形 38">
                <a:extLst>
                  <a:ext uri="{FF2B5EF4-FFF2-40B4-BE49-F238E27FC236}">
                    <a16:creationId xmlns:a16="http://schemas.microsoft.com/office/drawing/2014/main" id="{56177E68-0648-2708-570D-51A973635CEF}"/>
                  </a:ext>
                </a:extLst>
              </p:cNvPr>
              <p:cNvSpPr/>
              <p:nvPr/>
            </p:nvSpPr>
            <p:spPr>
              <a:xfrm>
                <a:off x="3885331" y="4373562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SDO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箭头: 五边形 39">
                <a:extLst>
                  <a:ext uri="{FF2B5EF4-FFF2-40B4-BE49-F238E27FC236}">
                    <a16:creationId xmlns:a16="http://schemas.microsoft.com/office/drawing/2014/main" id="{DE399076-05A2-69AC-7B12-55C9D439AA74}"/>
                  </a:ext>
                </a:extLst>
              </p:cNvPr>
              <p:cNvSpPr/>
              <p:nvPr/>
            </p:nvSpPr>
            <p:spPr>
              <a:xfrm>
                <a:off x="3885331" y="3794417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LRCK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箭头: 五边形 40">
                <a:extLst>
                  <a:ext uri="{FF2B5EF4-FFF2-40B4-BE49-F238E27FC236}">
                    <a16:creationId xmlns:a16="http://schemas.microsoft.com/office/drawing/2014/main" id="{5B766D64-E916-E957-1DB7-F56F6910EEF4}"/>
                  </a:ext>
                </a:extLst>
              </p:cNvPr>
              <p:cNvSpPr/>
              <p:nvPr/>
            </p:nvSpPr>
            <p:spPr>
              <a:xfrm>
                <a:off x="3885331" y="4083990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BCK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箭头: 五边形 41">
                <a:extLst>
                  <a:ext uri="{FF2B5EF4-FFF2-40B4-BE49-F238E27FC236}">
                    <a16:creationId xmlns:a16="http://schemas.microsoft.com/office/drawing/2014/main" id="{7870CA3D-7711-6910-55CE-2BAFF7602EDC}"/>
                  </a:ext>
                </a:extLst>
              </p:cNvPr>
              <p:cNvSpPr/>
              <p:nvPr/>
            </p:nvSpPr>
            <p:spPr>
              <a:xfrm flipH="1">
                <a:off x="5109906" y="4372490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SDI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箭头: 五边形 42">
                <a:extLst>
                  <a:ext uri="{FF2B5EF4-FFF2-40B4-BE49-F238E27FC236}">
                    <a16:creationId xmlns:a16="http://schemas.microsoft.com/office/drawing/2014/main" id="{9979A1E2-B3CE-5C43-10AA-75A804B1C54D}"/>
                  </a:ext>
                </a:extLst>
              </p:cNvPr>
              <p:cNvSpPr/>
              <p:nvPr/>
            </p:nvSpPr>
            <p:spPr>
              <a:xfrm flipH="1">
                <a:off x="5105591" y="4083477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BCK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362E362-687B-6692-8DB6-6669F9513EB8}"/>
                  </a:ext>
                </a:extLst>
              </p:cNvPr>
              <p:cNvSpPr txBox="1"/>
              <p:nvPr/>
            </p:nvSpPr>
            <p:spPr>
              <a:xfrm>
                <a:off x="10364224" y="3950260"/>
                <a:ext cx="468906" cy="33949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/>
                  <a:t>PO</a:t>
                </a:r>
                <a:endParaRPr lang="zh-CN" altLang="en-US" sz="600" dirty="0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1B3C3F-7415-F5D7-9C06-99CD3463B315}"/>
                </a:ext>
              </a:extLst>
            </p:cNvPr>
            <p:cNvSpPr/>
            <p:nvPr/>
          </p:nvSpPr>
          <p:spPr>
            <a:xfrm>
              <a:off x="7922465" y="2086098"/>
              <a:ext cx="2103561" cy="3712027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2.4G Rx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E9D796-79FA-EC8D-6CAE-AB8C2AB67CC0}"/>
                </a:ext>
              </a:extLst>
            </p:cNvPr>
            <p:cNvSpPr txBox="1"/>
            <p:nvPr/>
          </p:nvSpPr>
          <p:spPr>
            <a:xfrm>
              <a:off x="7928792" y="3954450"/>
              <a:ext cx="706510" cy="62077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700" dirty="0"/>
                <a:t>RF</a:t>
              </a:r>
              <a:endParaRPr lang="zh-CN" altLang="en-US" sz="700" dirty="0"/>
            </a:p>
          </p:txBody>
        </p:sp>
        <p:sp>
          <p:nvSpPr>
            <p:cNvPr id="7" name="箭头: 五边形 6">
              <a:extLst>
                <a:ext uri="{FF2B5EF4-FFF2-40B4-BE49-F238E27FC236}">
                  <a16:creationId xmlns:a16="http://schemas.microsoft.com/office/drawing/2014/main" id="{086D0CCA-DE7F-016A-11BF-BAA9AB13E5F1}"/>
                </a:ext>
              </a:extLst>
            </p:cNvPr>
            <p:cNvSpPr/>
            <p:nvPr/>
          </p:nvSpPr>
          <p:spPr>
            <a:xfrm>
              <a:off x="7928791" y="4283357"/>
              <a:ext cx="464764" cy="168801"/>
            </a:xfrm>
            <a:prstGeom prst="homePlat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00" dirty="0">
                  <a:solidFill>
                    <a:schemeClr val="tx1"/>
                  </a:solidFill>
                </a:rPr>
                <a:t>Rx</a:t>
              </a:r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2768913-3100-5CFC-735F-AE58102B28DB}"/>
                </a:ext>
              </a:extLst>
            </p:cNvPr>
            <p:cNvSpPr txBox="1"/>
            <p:nvPr/>
          </p:nvSpPr>
          <p:spPr>
            <a:xfrm>
              <a:off x="9366600" y="3949928"/>
              <a:ext cx="659425" cy="62077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700" dirty="0"/>
                <a:t>DAC</a:t>
              </a:r>
              <a:endParaRPr lang="zh-CN" altLang="en-US" sz="700" dirty="0"/>
            </a:p>
          </p:txBody>
        </p:sp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752AEB18-91FC-91B4-3EDA-AB29C0186C6A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8635302" y="4260314"/>
              <a:ext cx="731298" cy="4522"/>
            </a:xfrm>
            <a:prstGeom prst="bentConnector3">
              <a:avLst>
                <a:gd name="adj1" fmla="val 50000"/>
              </a:avLst>
            </a:prstGeom>
            <a:grpFill/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93143063-861D-75D3-8E8A-CA1367E7954F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 flipV="1">
              <a:off x="10026024" y="4256538"/>
              <a:ext cx="429810" cy="3776"/>
            </a:xfrm>
            <a:prstGeom prst="bentConnector3">
              <a:avLst>
                <a:gd name="adj1" fmla="val 50000"/>
              </a:avLst>
            </a:prstGeom>
            <a:grpFill/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ïṣlidè">
            <a:extLst>
              <a:ext uri="{FF2B5EF4-FFF2-40B4-BE49-F238E27FC236}">
                <a16:creationId xmlns:a16="http://schemas.microsoft.com/office/drawing/2014/main" id="{C49B29A4-7A5C-4FCB-1D3E-C04D766B6DF2}"/>
              </a:ext>
            </a:extLst>
          </p:cNvPr>
          <p:cNvSpPr/>
          <p:nvPr/>
        </p:nvSpPr>
        <p:spPr bwMode="auto">
          <a:xfrm>
            <a:off x="838200" y="1561662"/>
            <a:ext cx="3637814" cy="215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支持双麦指向拾音，环境降噪，清晰拾取人声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实时监听，边录边听实时调整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数字音频输出，可适配电脑、手机、相机等各种设备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带数字屏显，清晰显示电量信息、配对状态、拾音模式、拾音幅度等各种状态。</a:t>
            </a:r>
          </a:p>
        </p:txBody>
      </p:sp>
      <p:sp>
        <p:nvSpPr>
          <p:cNvPr id="66" name="ïṣlidè">
            <a:extLst>
              <a:ext uri="{FF2B5EF4-FFF2-40B4-BE49-F238E27FC236}">
                <a16:creationId xmlns:a16="http://schemas.microsoft.com/office/drawing/2014/main" id="{87CEC56E-8E92-23E7-3559-0F04354EFD9D}"/>
              </a:ext>
            </a:extLst>
          </p:cNvPr>
          <p:cNvSpPr/>
          <p:nvPr/>
        </p:nvSpPr>
        <p:spPr bwMode="auto">
          <a:xfrm>
            <a:off x="4920433" y="1549650"/>
            <a:ext cx="2973888" cy="194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拾音方式：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双麦阵列指向性拾音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拾音角度：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（降噪模式）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180°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（原声模式）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2E17A60E-85D2-BFE2-55A5-9B340E5A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88" y="3987791"/>
            <a:ext cx="3442484" cy="2330455"/>
          </a:xfrm>
          <a:prstGeom prst="rect">
            <a:avLst/>
          </a:prstGeom>
        </p:spPr>
      </p:pic>
      <p:sp>
        <p:nvSpPr>
          <p:cNvPr id="79" name="ïṣlidè">
            <a:extLst>
              <a:ext uri="{FF2B5EF4-FFF2-40B4-BE49-F238E27FC236}">
                <a16:creationId xmlns:a16="http://schemas.microsoft.com/office/drawing/2014/main" id="{F21B65DB-9664-76F6-54A3-57AF3A3C2B20}"/>
              </a:ext>
            </a:extLst>
          </p:cNvPr>
          <p:cNvSpPr/>
          <p:nvPr/>
        </p:nvSpPr>
        <p:spPr bwMode="auto">
          <a:xfrm>
            <a:off x="8019961" y="1528486"/>
            <a:ext cx="3295469" cy="221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拾音麦克风：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双麦阵列，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驻极体麦克风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48K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40dB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SNR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&gt;74dB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CD3AAED3-4688-B7FC-9270-D00AA8D4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81" name="日期占位符 1">
            <a:extLst>
              <a:ext uri="{FF2B5EF4-FFF2-40B4-BE49-F238E27FC236}">
                <a16:creationId xmlns:a16="http://schemas.microsoft.com/office/drawing/2014/main" id="{C6DB29C7-24D7-8AF7-BFFF-6F94A947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82" name="页脚占位符 2">
            <a:extLst>
              <a:ext uri="{FF2B5EF4-FFF2-40B4-BE49-F238E27FC236}">
                <a16:creationId xmlns:a16="http://schemas.microsoft.com/office/drawing/2014/main" id="{BCE6E266-64AE-E28F-C786-AEB6927D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83" name="灯片编号占位符 3">
            <a:extLst>
              <a:ext uri="{FF2B5EF4-FFF2-40B4-BE49-F238E27FC236}">
                <a16:creationId xmlns:a16="http://schemas.microsoft.com/office/drawing/2014/main" id="{0620DDED-8B3F-2CCF-3832-EDE3A646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35298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C6F67-0059-0363-0607-9FC4E6D4D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5740" r="25564" b="18547"/>
          <a:stretch/>
        </p:blipFill>
        <p:spPr>
          <a:xfrm>
            <a:off x="0" y="2000337"/>
            <a:ext cx="3836877" cy="283635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3643234" y="1505023"/>
            <a:ext cx="3065263" cy="379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模组推荐：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BMT02-14x14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>
            <a:cxnSpLocks/>
          </p:cNvCxnSpPr>
          <p:nvPr/>
        </p:nvCxnSpPr>
        <p:spPr>
          <a:xfrm>
            <a:off x="3517622" y="1989838"/>
            <a:ext cx="331648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3167880" y="2036120"/>
            <a:ext cx="411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BMT02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是一款支持最多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数字麦克风输入的语音前端解决方案模组。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模组资源简介：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6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14x14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2126907-67FA-EA7C-20CC-32367C4A7539}"/>
              </a:ext>
            </a:extLst>
          </p:cNvPr>
          <p:cNvGrpSpPr/>
          <p:nvPr/>
        </p:nvGrpSpPr>
        <p:grpSpPr>
          <a:xfrm>
            <a:off x="3339604" y="4626448"/>
            <a:ext cx="3853485" cy="1885332"/>
            <a:chOff x="3041188" y="4843466"/>
            <a:chExt cx="3838517" cy="187800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3423AB4-3175-57F2-0749-F8E6D2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3016" y="4865853"/>
              <a:ext cx="1936689" cy="182163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B4375E0-FCC2-DE82-1D55-326FB6B5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1188" y="4843466"/>
              <a:ext cx="1919206" cy="1878009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7448566" y="2056101"/>
            <a:ext cx="43519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Hi-Res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录音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对录音音质有需求的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支持高采样率的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USB-&gt;3.5mm Dongle</a:t>
            </a: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单麦降噪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降噪的直播麦克风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降噪的领夹麦克风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指向拾音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对拾音方向有要求的鹅颈麦克风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对拾音方向有要求的领夹麦克风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配合辅助听耳机的拾音器单元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桌面阵列式麦克风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7918403" y="1341830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118CED83-3DE6-DDE3-EC3E-82ACF6892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2586" y="5148856"/>
            <a:ext cx="1379753" cy="122968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874A203-CB82-2674-BD15-C74FA53EE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3129" y="5144020"/>
            <a:ext cx="1107038" cy="123501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13A26A4-E60B-2673-63C1-11CAA3753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4179" y="5103089"/>
            <a:ext cx="1396531" cy="1291590"/>
          </a:xfrm>
          <a:prstGeom prst="rect">
            <a:avLst/>
          </a:prstGeom>
        </p:spPr>
      </p:pic>
      <p:sp>
        <p:nvSpPr>
          <p:cNvPr id="34" name="日期占位符 1">
            <a:extLst>
              <a:ext uri="{FF2B5EF4-FFF2-40B4-BE49-F238E27FC236}">
                <a16:creationId xmlns:a16="http://schemas.microsoft.com/office/drawing/2014/main" id="{1415D82E-2458-F853-35C8-05973661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5" name="页脚占位符 2">
            <a:extLst>
              <a:ext uri="{FF2B5EF4-FFF2-40B4-BE49-F238E27FC236}">
                <a16:creationId xmlns:a16="http://schemas.microsoft.com/office/drawing/2014/main" id="{E8E8B112-77CE-33D5-6D6C-70DC1B1A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36" name="灯片编号占位符 3">
            <a:extLst>
              <a:ext uri="{FF2B5EF4-FFF2-40B4-BE49-F238E27FC236}">
                <a16:creationId xmlns:a16="http://schemas.microsoft.com/office/drawing/2014/main" id="{D0934526-9840-3C0C-FB7F-6E39BC33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会议音箱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491555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480824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485881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远场拾音：支持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831972" y="3843642"/>
            <a:ext cx="6137414" cy="2399474"/>
            <a:chOff x="5342323" y="4533883"/>
            <a:chExt cx="4690630" cy="1833841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533883"/>
              <a:ext cx="1173118" cy="1833841"/>
              <a:chOff x="8716804" y="2649714"/>
              <a:chExt cx="2246555" cy="351186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0" y="2649714"/>
                <a:ext cx="2236616" cy="351186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8635" y="2786973"/>
                <a:ext cx="570739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533883"/>
              <a:ext cx="2476196" cy="1821486"/>
              <a:chOff x="5342323" y="4533883"/>
              <a:chExt cx="2476196" cy="1821486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533883"/>
                <a:ext cx="1933183" cy="182148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6" y="4910722"/>
                <a:ext cx="608195" cy="7869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dirty="0">
                    <a:solidFill>
                      <a:schemeClr val="tx1"/>
                    </a:solidFill>
                  </a:rPr>
                  <a:t>Data 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08369"/>
                <a:ext cx="219012" cy="94088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61469"/>
                <a:ext cx="219012" cy="7853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67669"/>
                <a:ext cx="219012" cy="4741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14569"/>
                <a:ext cx="219012" cy="62974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1" y="5304181"/>
                <a:ext cx="196056" cy="18669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519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050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581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112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43" name="日期占位符 1">
            <a:extLst>
              <a:ext uri="{FF2B5EF4-FFF2-40B4-BE49-F238E27FC236}">
                <a16:creationId xmlns:a16="http://schemas.microsoft.com/office/drawing/2014/main" id="{01F17DED-1835-E188-4F62-A2570D33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044" name="页脚占位符 2">
            <a:extLst>
              <a:ext uri="{FF2B5EF4-FFF2-40B4-BE49-F238E27FC236}">
                <a16:creationId xmlns:a16="http://schemas.microsoft.com/office/drawing/2014/main" id="{B270F8BD-62EE-D020-AC1C-8207B4BE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1045" name="灯片编号占位符 3">
            <a:extLst>
              <a:ext uri="{FF2B5EF4-FFF2-40B4-BE49-F238E27FC236}">
                <a16:creationId xmlns:a16="http://schemas.microsoft.com/office/drawing/2014/main" id="{BBC71461-DE13-CF6F-0442-FFAAE683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" y="2872873"/>
            <a:ext cx="2604697" cy="19535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19D738-85BA-2B20-85F6-8550A4EBDD06}"/>
              </a:ext>
            </a:extLst>
          </p:cNvPr>
          <p:cNvSpPr txBox="1"/>
          <p:nvPr/>
        </p:nvSpPr>
        <p:spPr>
          <a:xfrm>
            <a:off x="3001762" y="1482055"/>
            <a:ext cx="3898247" cy="379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模组推荐：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6C169B-9EFE-CD99-DA7D-6772858B9E49}"/>
              </a:ext>
            </a:extLst>
          </p:cNvPr>
          <p:cNvSpPr txBox="1"/>
          <p:nvPr/>
        </p:nvSpPr>
        <p:spPr>
          <a:xfrm>
            <a:off x="2598326" y="1938953"/>
            <a:ext cx="4782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，是一款专门支持麦克风阵列处理的前端语音信号采集模组。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模组资源简介：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组立体声回采信号输入、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UAC1.0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cxnSp>
        <p:nvCxnSpPr>
          <p:cNvPr id="7" name="原创设计师QQ598969553      _2">
            <a:extLst>
              <a:ext uri="{FF2B5EF4-FFF2-40B4-BE49-F238E27FC236}">
                <a16:creationId xmlns:a16="http://schemas.microsoft.com/office/drawing/2014/main" id="{59833B02-76F8-CBBA-15EA-EF127EBE127D}"/>
              </a:ext>
            </a:extLst>
          </p:cNvPr>
          <p:cNvCxnSpPr>
            <a:cxnSpLocks/>
          </p:cNvCxnSpPr>
          <p:nvPr/>
        </p:nvCxnSpPr>
        <p:spPr>
          <a:xfrm>
            <a:off x="3266764" y="1867532"/>
            <a:ext cx="331648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9FA53034-B5AF-4239-8C7B-1DD9930D2ACE}"/>
              </a:ext>
            </a:extLst>
          </p:cNvPr>
          <p:cNvGrpSpPr/>
          <p:nvPr/>
        </p:nvGrpSpPr>
        <p:grpSpPr>
          <a:xfrm>
            <a:off x="7636556" y="1196795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3E1B0A-73B0-D61D-3993-F2F41C2479C4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C33FE458-0BDE-547B-DFA0-43873DE19236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079B287E-35D3-A464-0ED0-1A2C5AB6D603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42DA909-8FA4-5EC7-22FE-743451F210A8}"/>
              </a:ext>
            </a:extLst>
          </p:cNvPr>
          <p:cNvSpPr txBox="1"/>
          <p:nvPr/>
        </p:nvSpPr>
        <p:spPr>
          <a:xfrm>
            <a:off x="7636556" y="2005872"/>
            <a:ext cx="37733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AEC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、远场拾音、降噪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桌面会议宝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商显屏、电子白板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嵌入式麦克风阵列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桌面式阵列麦（可级联）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支持声源定位的会议麦克风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25D7F88-B5CE-9E6B-F3EB-7DC299916E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87" r="4571"/>
          <a:stretch/>
        </p:blipFill>
        <p:spPr>
          <a:xfrm>
            <a:off x="7909319" y="3709355"/>
            <a:ext cx="1601443" cy="165886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248C2D-3648-FC6D-3756-1A8EC0088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3343" y="3841199"/>
            <a:ext cx="1881609" cy="1336111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3B1BC165-C7C3-3BBE-3C2E-C2BED2E86678}"/>
              </a:ext>
            </a:extLst>
          </p:cNvPr>
          <p:cNvGrpSpPr/>
          <p:nvPr/>
        </p:nvGrpSpPr>
        <p:grpSpPr>
          <a:xfrm>
            <a:off x="2487968" y="4227354"/>
            <a:ext cx="5096547" cy="2204082"/>
            <a:chOff x="4341327" y="3227949"/>
            <a:chExt cx="3585945" cy="1620312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D818F991-ED20-0484-7A4A-D905EE9A0819}"/>
                </a:ext>
              </a:extLst>
            </p:cNvPr>
            <p:cNvGrpSpPr/>
            <p:nvPr/>
          </p:nvGrpSpPr>
          <p:grpSpPr>
            <a:xfrm>
              <a:off x="4341327" y="3227949"/>
              <a:ext cx="3585945" cy="1620312"/>
              <a:chOff x="4341327" y="3227949"/>
              <a:chExt cx="3585945" cy="1620312"/>
            </a:xfrm>
          </p:grpSpPr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89EAF004-F097-4B25-F186-559C32006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59422" y="3506988"/>
                <a:ext cx="1631726" cy="1228520"/>
              </a:xfrm>
              <a:prstGeom prst="rect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  <p:pic>
            <p:nvPicPr>
              <p:cNvPr id="57" name="Picture 2" descr="jbl汽车音响怎么样，jbl汽车音响各系列区别_车主指南">
                <a:extLst>
                  <a:ext uri="{FF2B5EF4-FFF2-40B4-BE49-F238E27FC236}">
                    <a16:creationId xmlns:a16="http://schemas.microsoft.com/office/drawing/2014/main" id="{86777D85-936F-4981-50D5-6053DE0589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12149" r="9786" b="6406"/>
              <a:stretch/>
            </p:blipFill>
            <p:spPr bwMode="auto">
              <a:xfrm>
                <a:off x="7099875" y="4342726"/>
                <a:ext cx="638896" cy="39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D82A7344-28B0-A361-765F-E98D3A00A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4194912" y="4228312"/>
                <a:ext cx="887522" cy="126871"/>
              </a:xfrm>
              <a:prstGeom prst="rect">
                <a:avLst/>
              </a:prstGeom>
            </p:spPr>
          </p:pic>
          <p:cxnSp>
            <p:nvCxnSpPr>
              <p:cNvPr id="59" name="连接符: 肘形 58">
                <a:extLst>
                  <a:ext uri="{FF2B5EF4-FFF2-40B4-BE49-F238E27FC236}">
                    <a16:creationId xmlns:a16="http://schemas.microsoft.com/office/drawing/2014/main" id="{774F7BE4-EBE6-C3F7-4BBB-E5E7C31E3024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 flipV="1">
                <a:off x="4702109" y="4121248"/>
                <a:ext cx="307131" cy="170500"/>
              </a:xfrm>
              <a:prstGeom prst="bentConnector5">
                <a:avLst>
                  <a:gd name="adj1" fmla="val 39697"/>
                  <a:gd name="adj2" fmla="val 68603"/>
                  <a:gd name="adj3" fmla="val 4045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连接符: 肘形 59">
                <a:extLst>
                  <a:ext uri="{FF2B5EF4-FFF2-40B4-BE49-F238E27FC236}">
                    <a16:creationId xmlns:a16="http://schemas.microsoft.com/office/drawing/2014/main" id="{73FE2356-7CF4-8861-857A-84CE10265661}"/>
                  </a:ext>
                </a:extLst>
              </p:cNvPr>
              <p:cNvCxnSpPr>
                <a:cxnSpLocks/>
                <a:stCxn id="58" idx="0"/>
              </p:cNvCxnSpPr>
              <p:nvPr/>
            </p:nvCxnSpPr>
            <p:spPr>
              <a:xfrm>
                <a:off x="4702108" y="4291748"/>
                <a:ext cx="307132" cy="176352"/>
              </a:xfrm>
              <a:prstGeom prst="bentConnector5">
                <a:avLst>
                  <a:gd name="adj1" fmla="val 38043"/>
                  <a:gd name="adj2" fmla="val 67985"/>
                  <a:gd name="adj3" fmla="val 38801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连接符: 肘形 60">
                <a:extLst>
                  <a:ext uri="{FF2B5EF4-FFF2-40B4-BE49-F238E27FC236}">
                    <a16:creationId xmlns:a16="http://schemas.microsoft.com/office/drawing/2014/main" id="{40AFD509-7378-CD9F-F46C-87352FC8A22C}"/>
                  </a:ext>
                </a:extLst>
              </p:cNvPr>
              <p:cNvCxnSpPr>
                <a:cxnSpLocks/>
                <a:stCxn id="19459" idx="2"/>
                <a:endCxn id="57" idx="0"/>
              </p:cNvCxnSpPr>
              <p:nvPr/>
            </p:nvCxnSpPr>
            <p:spPr>
              <a:xfrm rot="5400000">
                <a:off x="7326758" y="4250160"/>
                <a:ext cx="185132" cy="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连接符: 肘形 61">
                <a:extLst>
                  <a:ext uri="{FF2B5EF4-FFF2-40B4-BE49-F238E27FC236}">
                    <a16:creationId xmlns:a16="http://schemas.microsoft.com/office/drawing/2014/main" id="{359C8B02-1005-7233-B937-1E4C8F57375F}"/>
                  </a:ext>
                </a:extLst>
              </p:cNvPr>
              <p:cNvCxnSpPr>
                <a:cxnSpLocks/>
                <a:stCxn id="57" idx="2"/>
                <a:endCxn id="19458" idx="2"/>
              </p:cNvCxnSpPr>
              <p:nvPr/>
            </p:nvCxnSpPr>
            <p:spPr>
              <a:xfrm rot="5400000" flipH="1">
                <a:off x="6926701" y="4245214"/>
                <a:ext cx="101978" cy="883267"/>
              </a:xfrm>
              <a:prstGeom prst="bentConnector3">
                <a:avLst>
                  <a:gd name="adj1" fmla="val -48386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连接符: 肘形 62">
                <a:extLst>
                  <a:ext uri="{FF2B5EF4-FFF2-40B4-BE49-F238E27FC236}">
                    <a16:creationId xmlns:a16="http://schemas.microsoft.com/office/drawing/2014/main" id="{D2A1588D-8130-405F-3304-AD4647B380AE}"/>
                  </a:ext>
                </a:extLst>
              </p:cNvPr>
              <p:cNvCxnSpPr>
                <a:cxnSpLocks/>
                <a:stCxn id="19456" idx="0"/>
                <a:endCxn id="19459" idx="0"/>
              </p:cNvCxnSpPr>
              <p:nvPr/>
            </p:nvCxnSpPr>
            <p:spPr>
              <a:xfrm rot="16200000" flipH="1">
                <a:off x="6655258" y="2715417"/>
                <a:ext cx="428" cy="1527704"/>
              </a:xfrm>
              <a:prstGeom prst="bentConnector3">
                <a:avLst>
                  <a:gd name="adj1" fmla="val -35492904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9456" name="矩形 19455">
                <a:extLst>
                  <a:ext uri="{FF2B5EF4-FFF2-40B4-BE49-F238E27FC236}">
                    <a16:creationId xmlns:a16="http://schemas.microsoft.com/office/drawing/2014/main" id="{982BB6B6-353E-0781-BAC8-EC8219C8290E}"/>
                  </a:ext>
                </a:extLst>
              </p:cNvPr>
              <p:cNvSpPr/>
              <p:nvPr/>
            </p:nvSpPr>
            <p:spPr>
              <a:xfrm>
                <a:off x="5799838" y="3479055"/>
                <a:ext cx="183564" cy="36282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7"/>
              </a:p>
            </p:txBody>
          </p:sp>
          <p:sp>
            <p:nvSpPr>
              <p:cNvPr id="19457" name="矩形 19456">
                <a:extLst>
                  <a:ext uri="{FF2B5EF4-FFF2-40B4-BE49-F238E27FC236}">
                    <a16:creationId xmlns:a16="http://schemas.microsoft.com/office/drawing/2014/main" id="{FDAE1691-9E7D-691C-955A-03D869CB05FF}"/>
                  </a:ext>
                </a:extLst>
              </p:cNvPr>
              <p:cNvSpPr/>
              <p:nvPr/>
            </p:nvSpPr>
            <p:spPr>
              <a:xfrm>
                <a:off x="5015044" y="3973429"/>
                <a:ext cx="180162" cy="65366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7"/>
              </a:p>
            </p:txBody>
          </p:sp>
          <p:sp>
            <p:nvSpPr>
              <p:cNvPr id="19458" name="矩形 19457">
                <a:extLst>
                  <a:ext uri="{FF2B5EF4-FFF2-40B4-BE49-F238E27FC236}">
                    <a16:creationId xmlns:a16="http://schemas.microsoft.com/office/drawing/2014/main" id="{8FC44510-472E-0E29-D0FA-A568C6F64797}"/>
                  </a:ext>
                </a:extLst>
              </p:cNvPr>
              <p:cNvSpPr/>
              <p:nvPr/>
            </p:nvSpPr>
            <p:spPr>
              <a:xfrm>
                <a:off x="6457950" y="4332679"/>
                <a:ext cx="156211" cy="303179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7"/>
              </a:p>
            </p:txBody>
          </p:sp>
          <p:pic>
            <p:nvPicPr>
              <p:cNvPr id="19459" name="Picture 6" descr="为何小米、TCL、创维等品牌电视主板保修期只有一年？-蓝鲸财经">
                <a:extLst>
                  <a:ext uri="{FF2B5EF4-FFF2-40B4-BE49-F238E27FC236}">
                    <a16:creationId xmlns:a16="http://schemas.microsoft.com/office/drawing/2014/main" id="{D2F8B274-0C4D-8A56-43E9-0DD5378DF7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375" y="3479483"/>
                <a:ext cx="1015897" cy="678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460" name="文本框 19459">
                <a:extLst>
                  <a:ext uri="{FF2B5EF4-FFF2-40B4-BE49-F238E27FC236}">
                    <a16:creationId xmlns:a16="http://schemas.microsoft.com/office/drawing/2014/main" id="{BE6FCA29-2C93-B569-E8CB-0FDB88342145}"/>
                  </a:ext>
                </a:extLst>
              </p:cNvPr>
              <p:cNvSpPr txBox="1"/>
              <p:nvPr/>
            </p:nvSpPr>
            <p:spPr>
              <a:xfrm>
                <a:off x="4684359" y="3967413"/>
                <a:ext cx="418947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rPr>
                  <a:t>2.54mm</a:t>
                </a:r>
                <a:endParaRPr lang="zh-CN" altLang="en-US" sz="6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eference"/>
                </a:endParaRPr>
              </a:p>
            </p:txBody>
          </p:sp>
          <p:sp>
            <p:nvSpPr>
              <p:cNvPr id="19462" name="文本框 19461">
                <a:extLst>
                  <a:ext uri="{FF2B5EF4-FFF2-40B4-BE49-F238E27FC236}">
                    <a16:creationId xmlns:a16="http://schemas.microsoft.com/office/drawing/2014/main" id="{8CA3B28B-4885-F0FA-49BD-14D5E8DBE788}"/>
                  </a:ext>
                </a:extLst>
              </p:cNvPr>
              <p:cNvSpPr txBox="1"/>
              <p:nvPr/>
            </p:nvSpPr>
            <p:spPr>
              <a:xfrm>
                <a:off x="6318910" y="4210042"/>
                <a:ext cx="455921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667" dirty="0"/>
                  <a:t>2.54mm</a:t>
                </a:r>
              </a:p>
            </p:txBody>
          </p:sp>
          <p:sp>
            <p:nvSpPr>
              <p:cNvPr id="19464" name="文本框 19463">
                <a:extLst>
                  <a:ext uri="{FF2B5EF4-FFF2-40B4-BE49-F238E27FC236}">
                    <a16:creationId xmlns:a16="http://schemas.microsoft.com/office/drawing/2014/main" id="{8FC71A37-9977-8AF6-D034-96CFC7BC1E91}"/>
                  </a:ext>
                </a:extLst>
              </p:cNvPr>
              <p:cNvSpPr txBox="1"/>
              <p:nvPr/>
            </p:nvSpPr>
            <p:spPr>
              <a:xfrm>
                <a:off x="4684178" y="4466581"/>
                <a:ext cx="418947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667" dirty="0"/>
                  <a:t>2.54mm</a:t>
                </a:r>
              </a:p>
            </p:txBody>
          </p:sp>
          <p:sp>
            <p:nvSpPr>
              <p:cNvPr id="19466" name="文本框 19465">
                <a:extLst>
                  <a:ext uri="{FF2B5EF4-FFF2-40B4-BE49-F238E27FC236}">
                    <a16:creationId xmlns:a16="http://schemas.microsoft.com/office/drawing/2014/main" id="{5B066E2A-10E7-3F9B-53CC-D52A40A21BE9}"/>
                  </a:ext>
                </a:extLst>
              </p:cNvPr>
              <p:cNvSpPr txBox="1"/>
              <p:nvPr/>
            </p:nvSpPr>
            <p:spPr>
              <a:xfrm>
                <a:off x="5821514" y="3351449"/>
                <a:ext cx="459269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667" dirty="0"/>
                  <a:t>2.54mm</a:t>
                </a:r>
                <a:endParaRPr lang="zh-CN" altLang="en-US" sz="667" dirty="0"/>
              </a:p>
            </p:txBody>
          </p:sp>
          <p:sp>
            <p:nvSpPr>
              <p:cNvPr id="19467" name="文本框 19466">
                <a:extLst>
                  <a:ext uri="{FF2B5EF4-FFF2-40B4-BE49-F238E27FC236}">
                    <a16:creationId xmlns:a16="http://schemas.microsoft.com/office/drawing/2014/main" id="{03A6CF58-7C17-02AA-0172-619521BF8B00}"/>
                  </a:ext>
                </a:extLst>
              </p:cNvPr>
              <p:cNvSpPr txBox="1"/>
              <p:nvPr/>
            </p:nvSpPr>
            <p:spPr>
              <a:xfrm>
                <a:off x="7322409" y="4182622"/>
                <a:ext cx="492443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667" dirty="0"/>
                  <a:t>Speaker out</a:t>
                </a:r>
              </a:p>
            </p:txBody>
          </p:sp>
          <p:sp>
            <p:nvSpPr>
              <p:cNvPr id="19468" name="文本框 19467">
                <a:extLst>
                  <a:ext uri="{FF2B5EF4-FFF2-40B4-BE49-F238E27FC236}">
                    <a16:creationId xmlns:a16="http://schemas.microsoft.com/office/drawing/2014/main" id="{B9FE022E-3DB9-E190-B4B6-9F85FF0E326A}"/>
                  </a:ext>
                </a:extLst>
              </p:cNvPr>
              <p:cNvSpPr txBox="1"/>
              <p:nvPr/>
            </p:nvSpPr>
            <p:spPr>
              <a:xfrm>
                <a:off x="6557380" y="4659090"/>
                <a:ext cx="691535" cy="146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6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 for AEC</a:t>
                </a:r>
              </a:p>
            </p:txBody>
          </p:sp>
          <p:sp>
            <p:nvSpPr>
              <p:cNvPr id="19469" name="文本框 19468">
                <a:extLst>
                  <a:ext uri="{FF2B5EF4-FFF2-40B4-BE49-F238E27FC236}">
                    <a16:creationId xmlns:a16="http://schemas.microsoft.com/office/drawing/2014/main" id="{D217AC6C-755A-08A7-50C3-5551D326CD72}"/>
                  </a:ext>
                </a:extLst>
              </p:cNvPr>
              <p:cNvSpPr txBox="1"/>
              <p:nvPr/>
            </p:nvSpPr>
            <p:spPr>
              <a:xfrm>
                <a:off x="6946168" y="3476959"/>
                <a:ext cx="615807" cy="284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933" b="1" dirty="0">
                    <a:solidFill>
                      <a:schemeClr val="bg1"/>
                    </a:solidFill>
                  </a:rPr>
                  <a:t>Main Controller</a:t>
                </a:r>
              </a:p>
            </p:txBody>
          </p:sp>
          <p:sp>
            <p:nvSpPr>
              <p:cNvPr id="19470" name="文本框 19469">
                <a:extLst>
                  <a:ext uri="{FF2B5EF4-FFF2-40B4-BE49-F238E27FC236}">
                    <a16:creationId xmlns:a16="http://schemas.microsoft.com/office/drawing/2014/main" id="{DF73FB6D-D37A-9875-4BFC-C533D5172AFE}"/>
                  </a:ext>
                </a:extLst>
              </p:cNvPr>
              <p:cNvSpPr txBox="1"/>
              <p:nvPr/>
            </p:nvSpPr>
            <p:spPr>
              <a:xfrm>
                <a:off x="4341327" y="4702019"/>
                <a:ext cx="594691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667" dirty="0"/>
                  <a:t>2/4Mic Array</a:t>
                </a:r>
              </a:p>
            </p:txBody>
          </p:sp>
          <p:sp>
            <p:nvSpPr>
              <p:cNvPr id="19471" name="文本框 19470">
                <a:extLst>
                  <a:ext uri="{FF2B5EF4-FFF2-40B4-BE49-F238E27FC236}">
                    <a16:creationId xmlns:a16="http://schemas.microsoft.com/office/drawing/2014/main" id="{B0F80943-F7CF-A62F-D6A8-1CBBC5AAA774}"/>
                  </a:ext>
                </a:extLst>
              </p:cNvPr>
              <p:cNvSpPr txBox="1"/>
              <p:nvPr/>
            </p:nvSpPr>
            <p:spPr>
              <a:xfrm>
                <a:off x="4702108" y="3227949"/>
                <a:ext cx="864386" cy="223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667" dirty="0"/>
                  <a:t>USB for PCM data dump and record</a:t>
                </a:r>
              </a:p>
            </p:txBody>
          </p:sp>
          <p:sp>
            <p:nvSpPr>
              <p:cNvPr id="19472" name="矩形 19471">
                <a:extLst>
                  <a:ext uri="{FF2B5EF4-FFF2-40B4-BE49-F238E27FC236}">
                    <a16:creationId xmlns:a16="http://schemas.microsoft.com/office/drawing/2014/main" id="{1BA7D559-9EF6-FB9F-7FE7-F84A454F0CCA}"/>
                  </a:ext>
                </a:extLst>
              </p:cNvPr>
              <p:cNvSpPr/>
              <p:nvPr/>
            </p:nvSpPr>
            <p:spPr>
              <a:xfrm>
                <a:off x="5447235" y="3484444"/>
                <a:ext cx="308224" cy="28530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67"/>
              </a:p>
            </p:txBody>
          </p:sp>
          <p:sp>
            <p:nvSpPr>
              <p:cNvPr id="19473" name="文本框 19472">
                <a:extLst>
                  <a:ext uri="{FF2B5EF4-FFF2-40B4-BE49-F238E27FC236}">
                    <a16:creationId xmlns:a16="http://schemas.microsoft.com/office/drawing/2014/main" id="{0D2E593E-52D8-9FD3-EEE6-D18F3622D831}"/>
                  </a:ext>
                </a:extLst>
              </p:cNvPr>
              <p:cNvSpPr txBox="1"/>
              <p:nvPr/>
            </p:nvSpPr>
            <p:spPr>
              <a:xfrm>
                <a:off x="6122874" y="3230968"/>
                <a:ext cx="1025152" cy="223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667" dirty="0"/>
                  <a:t>I2S for audio data transfer with main controller</a:t>
                </a:r>
              </a:p>
            </p:txBody>
          </p:sp>
          <p:sp>
            <p:nvSpPr>
              <p:cNvPr id="19474" name="文本框 19473">
                <a:extLst>
                  <a:ext uri="{FF2B5EF4-FFF2-40B4-BE49-F238E27FC236}">
                    <a16:creationId xmlns:a16="http://schemas.microsoft.com/office/drawing/2014/main" id="{345D1AAA-6551-0346-09CC-D4A838F4F44C}"/>
                  </a:ext>
                </a:extLst>
              </p:cNvPr>
              <p:cNvSpPr txBox="1"/>
              <p:nvPr/>
            </p:nvSpPr>
            <p:spPr>
              <a:xfrm>
                <a:off x="4391032" y="3474856"/>
                <a:ext cx="489734" cy="230833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400" b="1" dirty="0"/>
                  <a:t>PC</a:t>
                </a:r>
              </a:p>
            </p:txBody>
          </p:sp>
          <p:sp>
            <p:nvSpPr>
              <p:cNvPr id="19475" name="文本框 19474">
                <a:extLst>
                  <a:ext uri="{FF2B5EF4-FFF2-40B4-BE49-F238E27FC236}">
                    <a16:creationId xmlns:a16="http://schemas.microsoft.com/office/drawing/2014/main" id="{E5711305-43FE-1F79-CC1D-BC12265469A9}"/>
                  </a:ext>
                </a:extLst>
              </p:cNvPr>
              <p:cNvSpPr txBox="1"/>
              <p:nvPr/>
            </p:nvSpPr>
            <p:spPr>
              <a:xfrm>
                <a:off x="5421067" y="3476959"/>
                <a:ext cx="360559" cy="146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667" dirty="0"/>
                  <a:t>Type-C</a:t>
                </a:r>
              </a:p>
            </p:txBody>
          </p:sp>
        </p:grp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242C1167-A967-F62D-B3BF-1BC0EBE5D140}"/>
                </a:ext>
              </a:extLst>
            </p:cNvPr>
            <p:cNvCxnSpPr>
              <a:cxnSpLocks/>
              <a:stCxn id="19472" idx="0"/>
              <a:endCxn id="19474" idx="0"/>
            </p:cNvCxnSpPr>
            <p:nvPr/>
          </p:nvCxnSpPr>
          <p:spPr>
            <a:xfrm rot="16200000" flipV="1">
              <a:off x="5113829" y="2996926"/>
              <a:ext cx="9588" cy="965448"/>
            </a:xfrm>
            <a:prstGeom prst="bentConnector3">
              <a:avLst>
                <a:gd name="adj1" fmla="val 1747026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9476" name="日期占位符 1">
            <a:extLst>
              <a:ext uri="{FF2B5EF4-FFF2-40B4-BE49-F238E27FC236}">
                <a16:creationId xmlns:a16="http://schemas.microsoft.com/office/drawing/2014/main" id="{0187C5F9-04F1-A91A-1B89-5C2DCB2A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9477" name="页脚占位符 2">
            <a:extLst>
              <a:ext uri="{FF2B5EF4-FFF2-40B4-BE49-F238E27FC236}">
                <a16:creationId xmlns:a16="http://schemas.microsoft.com/office/drawing/2014/main" id="{CA94955A-7E59-D2FA-08B6-96B3D778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19478" name="灯片编号占位符 3">
            <a:extLst>
              <a:ext uri="{FF2B5EF4-FFF2-40B4-BE49-F238E27FC236}">
                <a16:creationId xmlns:a16="http://schemas.microsoft.com/office/drawing/2014/main" id="{ECC493B5-5EB2-E564-F6BB-60159E6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19481" name="图片 19480">
            <a:extLst>
              <a:ext uri="{FF2B5EF4-FFF2-40B4-BE49-F238E27FC236}">
                <a16:creationId xmlns:a16="http://schemas.microsoft.com/office/drawing/2014/main" id="{D57D31CB-23E1-9EAD-E4F1-6744D6E7E6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8594" y="5139257"/>
            <a:ext cx="1839540" cy="1424304"/>
          </a:xfrm>
          <a:prstGeom prst="rect">
            <a:avLst/>
          </a:prstGeom>
        </p:spPr>
      </p:pic>
      <p:pic>
        <p:nvPicPr>
          <p:cNvPr id="19482" name="图片 19481">
            <a:extLst>
              <a:ext uri="{FF2B5EF4-FFF2-40B4-BE49-F238E27FC236}">
                <a16:creationId xmlns:a16="http://schemas.microsoft.com/office/drawing/2014/main" id="{85284499-D3B0-FAD5-5C66-262569E277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5698" y="5335189"/>
            <a:ext cx="1484180" cy="10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359" y="2676551"/>
            <a:ext cx="2307645" cy="1667304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ENC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降噪解决方案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497147"/>
            <a:ext cx="3122982" cy="213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支持单麦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双麦方案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885226" y="1439900"/>
            <a:ext cx="3015875" cy="139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双麦方案：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单麦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-30dB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算法收敛时间：约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10ms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19" y="4151002"/>
            <a:ext cx="2167382" cy="1934268"/>
          </a:xfrm>
          <a:prstGeom prst="rect">
            <a:avLst/>
          </a:prstGeom>
          <a:effectLst/>
        </p:spPr>
      </p:pic>
      <p:sp>
        <p:nvSpPr>
          <p:cNvPr id="68" name="ïṣlidè"/>
          <p:cNvSpPr/>
          <p:nvPr/>
        </p:nvSpPr>
        <p:spPr bwMode="auto">
          <a:xfrm>
            <a:off x="4296912" y="1497884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270746" y="2599194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314464" y="4176653"/>
            <a:ext cx="4586637" cy="2084325"/>
            <a:chOff x="1275350" y="2957820"/>
            <a:chExt cx="5764564" cy="2786316"/>
          </a:xfrm>
        </p:grpSpPr>
        <p:sp>
          <p:nvSpPr>
            <p:cNvPr id="5" name="矩形 4"/>
            <p:cNvSpPr/>
            <p:nvPr/>
          </p:nvSpPr>
          <p:spPr>
            <a:xfrm>
              <a:off x="2268639" y="2957820"/>
              <a:ext cx="3593980" cy="2786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5350" y="4154346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AMIC1</a:t>
              </a:r>
              <a:endParaRPr lang="zh-CN" altLang="en-US" sz="10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77024" y="4151161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ADC1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77024" y="4585978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ADC2</a:t>
              </a:r>
              <a:endParaRPr lang="zh-CN" altLang="en-US" sz="1000" dirty="0"/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1974848" y="4309073"/>
              <a:ext cx="302177" cy="1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>
              <a:off x="1974848" y="4743892"/>
              <a:ext cx="302177" cy="16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509043" y="3713119"/>
              <a:ext cx="1105774" cy="6524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AI</a:t>
              </a:r>
              <a:r>
                <a:rPr lang="zh-CN" altLang="en-US" sz="700" dirty="0">
                  <a:solidFill>
                    <a:schemeClr val="tx1"/>
                  </a:solidFill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cxnSpLocks/>
              <a:stCxn id="8" idx="3"/>
              <a:endCxn id="13" idx="2"/>
            </p:cNvCxnSpPr>
            <p:nvPr/>
          </p:nvCxnSpPr>
          <p:spPr>
            <a:xfrm flipV="1">
              <a:off x="2927323" y="4039328"/>
              <a:ext cx="581720" cy="2713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27323" y="4039328"/>
              <a:ext cx="581720" cy="7062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cxnSpLocks/>
              <a:stCxn id="13" idx="6"/>
              <a:endCxn id="28" idx="1"/>
            </p:cNvCxnSpPr>
            <p:nvPr/>
          </p:nvCxnSpPr>
          <p:spPr>
            <a:xfrm flipH="1">
              <a:off x="4354387" y="4039328"/>
              <a:ext cx="260430" cy="1043285"/>
            </a:xfrm>
            <a:prstGeom prst="bentConnector5">
              <a:avLst>
                <a:gd name="adj1" fmla="val -110321"/>
                <a:gd name="adj2" fmla="val 41080"/>
                <a:gd name="adj3" fmla="val 21032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19514"/>
              <a:ext cx="385857" cy="1630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Speaker</a:t>
              </a:r>
              <a:endParaRPr lang="zh-CN" altLang="en-US" sz="1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DAC</a:t>
              </a:r>
              <a:endParaRPr lang="zh-CN" altLang="en-US" sz="700" dirty="0"/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AOHPLP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AOHPLN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10779" y="3298843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1000" dirty="0"/>
                <a:t>USB</a:t>
              </a:r>
              <a:endParaRPr lang="zh-CN" altLang="en-US" sz="600" dirty="0"/>
            </a:p>
          </p:txBody>
        </p:sp>
        <p:cxnSp>
          <p:nvCxnSpPr>
            <p:cNvPr id="34" name="连接符: 肘形 33"/>
            <p:cNvCxnSpPr>
              <a:cxnSpLocks/>
              <a:stCxn id="13" idx="0"/>
              <a:endCxn id="33" idx="1"/>
            </p:cNvCxnSpPr>
            <p:nvPr/>
          </p:nvCxnSpPr>
          <p:spPr>
            <a:xfrm rot="5400000" flipH="1" flipV="1">
              <a:off x="4514928" y="3017270"/>
              <a:ext cx="242853" cy="1148848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cxnSpLocks/>
              <a:stCxn id="33" idx="1"/>
              <a:endCxn id="13" idx="0"/>
            </p:cNvCxnSpPr>
            <p:nvPr/>
          </p:nvCxnSpPr>
          <p:spPr>
            <a:xfrm rot="10800000" flipV="1">
              <a:off x="4061932" y="3470264"/>
              <a:ext cx="1148848" cy="24285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5350" y="4589164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AMIC2</a:t>
              </a:r>
              <a:endParaRPr lang="zh-CN" altLang="en-US" sz="1000" dirty="0"/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2539" y="3470266"/>
              <a:ext cx="476844" cy="206802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3375877"/>
              <a:ext cx="289199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9060168" y="3090317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9060168" y="3558111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52AF7556-BDEF-A9A0-626E-DBCF3E7996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5882" y="4167665"/>
            <a:ext cx="1959160" cy="1934268"/>
          </a:xfrm>
          <a:prstGeom prst="rect">
            <a:avLst/>
          </a:prstGeom>
        </p:spPr>
      </p:pic>
      <p:pic>
        <p:nvPicPr>
          <p:cNvPr id="56" name="图形 55" descr="指向右边的反手食指">
            <a:extLst>
              <a:ext uri="{FF2B5EF4-FFF2-40B4-BE49-F238E27FC236}">
                <a16:creationId xmlns:a16="http://schemas.microsoft.com/office/drawing/2014/main" id="{E5CDB1B2-9740-02B4-4399-BF68F6AE6D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04442" y="2823140"/>
            <a:ext cx="1258141" cy="1258141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700F8A54-6461-FFC3-A290-51E978F052B7}"/>
              </a:ext>
            </a:extLst>
          </p:cNvPr>
          <p:cNvSpPr txBox="1"/>
          <p:nvPr/>
        </p:nvSpPr>
        <p:spPr>
          <a:xfrm>
            <a:off x="7683012" y="3234654"/>
            <a:ext cx="121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点击试听</a:t>
            </a:r>
            <a:endParaRPr lang="en-US" altLang="zh-CN" sz="1200" b="1" dirty="0"/>
          </a:p>
          <a:p>
            <a:r>
              <a:rPr lang="zh-CN" altLang="en-US" sz="1200" b="1" dirty="0"/>
              <a:t>双麦降噪</a:t>
            </a:r>
          </a:p>
        </p:txBody>
      </p:sp>
      <p:sp>
        <p:nvSpPr>
          <p:cNvPr id="78" name="日期占位符 1">
            <a:extLst>
              <a:ext uri="{FF2B5EF4-FFF2-40B4-BE49-F238E27FC236}">
                <a16:creationId xmlns:a16="http://schemas.microsoft.com/office/drawing/2014/main" id="{B239ED6C-D040-9016-10D8-AE013D02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9" name="页脚占位符 2">
            <a:extLst>
              <a:ext uri="{FF2B5EF4-FFF2-40B4-BE49-F238E27FC236}">
                <a16:creationId xmlns:a16="http://schemas.microsoft.com/office/drawing/2014/main" id="{CEB7CAD9-B0B2-88B9-EF2E-3E54DE40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80" name="灯片编号占位符 3">
            <a:extLst>
              <a:ext uri="{FF2B5EF4-FFF2-40B4-BE49-F238E27FC236}">
                <a16:creationId xmlns:a16="http://schemas.microsoft.com/office/drawing/2014/main" id="{B3F7B518-AB76-874C-961A-E4F821C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31164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ENC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降噪解决方案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1" y="6356353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C6F67-0059-0363-0607-9FC4E6D4D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5740" r="25564" b="18547"/>
          <a:stretch/>
        </p:blipFill>
        <p:spPr>
          <a:xfrm>
            <a:off x="0" y="2000337"/>
            <a:ext cx="3836877" cy="283635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3627854" y="1479443"/>
            <a:ext cx="3065263" cy="379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模组推荐：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BMT02-14x14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>
            <a:cxnSpLocks/>
          </p:cNvCxnSpPr>
          <p:nvPr/>
        </p:nvCxnSpPr>
        <p:spPr>
          <a:xfrm>
            <a:off x="3632470" y="2000337"/>
            <a:ext cx="331648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3201368" y="2125598"/>
            <a:ext cx="391823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BMT02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是一款支持最多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数字麦克风输入的语音前端解决方案模组。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模组资源简介：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14x14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2126907-67FA-EA7C-20CC-32367C4A7539}"/>
              </a:ext>
            </a:extLst>
          </p:cNvPr>
          <p:cNvGrpSpPr/>
          <p:nvPr/>
        </p:nvGrpSpPr>
        <p:grpSpPr>
          <a:xfrm>
            <a:off x="2819448" y="4552795"/>
            <a:ext cx="3918237" cy="1917011"/>
            <a:chOff x="3041188" y="4843466"/>
            <a:chExt cx="3838517" cy="187800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3423AB4-3175-57F2-0749-F8E6D2D6F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3016" y="4865853"/>
              <a:ext cx="1936689" cy="182163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B4375E0-FCC2-DE82-1D55-326FB6B57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41188" y="4843466"/>
              <a:ext cx="1919206" cy="1878009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7872856" y="1623943"/>
            <a:ext cx="303590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单麦降噪耳机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卡车司机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饭店服务员点餐跟单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网约车司机等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80000"/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双麦降噪耳机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3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话务中心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3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3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交通枢纽指挥中心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3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个人会议耳机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3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学生网课耳机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7719007" y="791043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0A1A83F-3277-67A4-4F70-AB146B3B2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0999" y="4986416"/>
            <a:ext cx="1305508" cy="12243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55CB19-C4F4-BDBD-74E5-5483942671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9564" y="4986415"/>
            <a:ext cx="2291434" cy="122430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B21C86F-0FC8-8928-BFEF-01DDFB4CCF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34" y="5074631"/>
            <a:ext cx="1555629" cy="11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62382"/>
      </p:ext>
    </p:extLst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2502</Words>
  <Application>Microsoft Office PowerPoint</Application>
  <PresentationFormat>宽屏</PresentationFormat>
  <Paragraphs>579</Paragraphs>
  <Slides>16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Reference</vt:lpstr>
      <vt:lpstr>等线</vt:lpstr>
      <vt:lpstr>等线 Light</vt:lpstr>
      <vt:lpstr>宋体</vt:lpstr>
      <vt:lpstr>微软</vt:lpstr>
      <vt:lpstr>微软雅黑</vt:lpstr>
      <vt:lpstr>Abadi</vt:lpstr>
      <vt:lpstr>Arial</vt:lpstr>
      <vt:lpstr>Arial Narrow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Rong Bai</cp:lastModifiedBy>
  <cp:revision>439</cp:revision>
  <dcterms:created xsi:type="dcterms:W3CDTF">2023-06-05T03:02:40Z</dcterms:created>
  <dcterms:modified xsi:type="dcterms:W3CDTF">2023-06-05T15:08:21Z</dcterms:modified>
</cp:coreProperties>
</file>